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882" r:id="rId2"/>
  </p:sldMasterIdLst>
  <p:notesMasterIdLst>
    <p:notesMasterId r:id="rId50"/>
  </p:notesMasterIdLst>
  <p:handoutMasterIdLst>
    <p:handoutMasterId r:id="rId51"/>
  </p:handoutMasterIdLst>
  <p:sldIdLst>
    <p:sldId id="327" r:id="rId3"/>
    <p:sldId id="330" r:id="rId4"/>
    <p:sldId id="331" r:id="rId5"/>
    <p:sldId id="332" r:id="rId6"/>
    <p:sldId id="298" r:id="rId7"/>
    <p:sldId id="262" r:id="rId8"/>
    <p:sldId id="263" r:id="rId9"/>
    <p:sldId id="299"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CADFF2"/>
    <a:srgbClr val="D5EAC8"/>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varScale="1">
        <p:scale>
          <a:sx n="86" d="100"/>
          <a:sy n="86" d="100"/>
        </p:scale>
        <p:origin x="131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12/26/2025</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88828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18227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35593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03899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84559840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56283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3830562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77393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6689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11563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1324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86367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29135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821159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63275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16519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514039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65931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1383480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848976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238544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12/26/2025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804" r:id="rId14"/>
    <p:sldLayoutId id="2147483805" r:id="rId15"/>
    <p:sldLayoutId id="2147483880" r:id="rId16"/>
    <p:sldLayoutId id="214748388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12/26/2025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t>‹#›</a:t>
            </a:fld>
            <a:endParaRPr lang="en-US"/>
          </a:p>
        </p:txBody>
      </p:sp>
    </p:spTree>
    <p:extLst>
      <p:ext uri="{BB962C8B-B14F-4D97-AF65-F5344CB8AC3E}">
        <p14:creationId xmlns:p14="http://schemas.microsoft.com/office/powerpoint/2010/main" val="755468735"/>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hyperlink" Target="https://cf-courses-data.s3.us.cloud-object-storage.appdomain.cloud/IBM-DS0321EN-SkillsNetwork/datasets/dataset_part_2.csv" TargetMode="External"/><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30.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David Marquez</a:t>
            </a:r>
          </a:p>
          <a:p>
            <a:r>
              <a:rPr lang="en-US" dirty="0">
                <a:solidFill>
                  <a:schemeClr val="bg1"/>
                </a:solidFill>
                <a:latin typeface="Abadi" panose="020B0604020104020204" pitchFamily="34" charset="0"/>
                <a:ea typeface="SF Pro" pitchFamily="2" charset="0"/>
                <a:cs typeface="SF Pro" pitchFamily="2" charset="0"/>
              </a:rPr>
              <a:t>12/26/2025</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3" y="1422315"/>
            <a:ext cx="3657600" cy="4351338"/>
          </a:xfrm>
          <a:prstGeom prst="rect">
            <a:avLst/>
          </a:prstGeom>
        </p:spPr>
        <p:txBody>
          <a:bodyPr>
            <a:normAutofit/>
          </a:bodyPr>
          <a:lstStyle/>
          <a:p>
            <a:pPr marL="0" indent="0" algn="just">
              <a:buNone/>
            </a:pPr>
            <a:r>
              <a:rPr lang="en-US" sz="1800" b="1" u="sng" dirty="0" err="1">
                <a:solidFill>
                  <a:schemeClr val="accent3">
                    <a:lumMod val="25000"/>
                  </a:schemeClr>
                </a:solidFill>
                <a:latin typeface="Abadi" panose="020B0604020104020204" pitchFamily="34" charset="0"/>
              </a:rPr>
              <a:t>NaN</a:t>
            </a:r>
            <a:r>
              <a:rPr lang="en-US" sz="1800" b="1" u="sng" dirty="0">
                <a:solidFill>
                  <a:schemeClr val="accent3">
                    <a:lumMod val="25000"/>
                  </a:schemeClr>
                </a:solidFill>
                <a:latin typeface="Abadi" panose="020B0604020104020204" pitchFamily="34" charset="0"/>
              </a:rPr>
              <a:t>/Null Values</a:t>
            </a:r>
          </a:p>
          <a:p>
            <a:pPr algn="just"/>
            <a:endParaRPr lang="en-US" sz="1800" dirty="0">
              <a:solidFill>
                <a:schemeClr val="accent3">
                  <a:lumMod val="25000"/>
                </a:schemeClr>
              </a:solidFill>
              <a:latin typeface="Abadi" panose="020B0604020104020204" pitchFamily="34" charset="0"/>
            </a:endParaRPr>
          </a:p>
          <a:p>
            <a:pPr algn="just"/>
            <a:r>
              <a:rPr lang="en-US" sz="1800" dirty="0">
                <a:solidFill>
                  <a:schemeClr val="accent3">
                    <a:lumMod val="25000"/>
                  </a:schemeClr>
                </a:solidFill>
                <a:latin typeface="Abadi" panose="020B0604020104020204" pitchFamily="34" charset="0"/>
              </a:rPr>
              <a:t>From the dataset obtained in Data Collection, search for </a:t>
            </a:r>
            <a:r>
              <a:rPr lang="en-US" sz="1800" dirty="0" err="1">
                <a:solidFill>
                  <a:schemeClr val="accent3">
                    <a:lumMod val="25000"/>
                  </a:schemeClr>
                </a:solidFill>
                <a:latin typeface="Abadi" panose="020B0604020104020204" pitchFamily="34" charset="0"/>
              </a:rPr>
              <a:t>NaN</a:t>
            </a:r>
            <a:r>
              <a:rPr lang="en-US" sz="1800" dirty="0">
                <a:solidFill>
                  <a:schemeClr val="accent3">
                    <a:lumMod val="25000"/>
                  </a:schemeClr>
                </a:solidFill>
                <a:latin typeface="Abadi" panose="020B0604020104020204" pitchFamily="34" charset="0"/>
              </a:rPr>
              <a:t>/Null values.</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column Payload Mass calculate mean value.</a:t>
            </a:r>
          </a:p>
          <a:p>
            <a:pPr algn="just">
              <a:lnSpc>
                <a:spcPct val="100000"/>
              </a:lnSpc>
              <a:spcBef>
                <a:spcPts val="1400"/>
              </a:spcBef>
            </a:pPr>
            <a:r>
              <a:rPr lang="en-US" sz="1800" dirty="0">
                <a:solidFill>
                  <a:schemeClr val="accent3">
                    <a:lumMod val="25000"/>
                  </a:schemeClr>
                </a:solidFill>
                <a:latin typeface="Abadi" panose="020B0604020104020204" pitchFamily="34" charset="0"/>
              </a:rPr>
              <a:t>Replace </a:t>
            </a:r>
            <a:r>
              <a:rPr lang="en-US" sz="1800" dirty="0" err="1">
                <a:solidFill>
                  <a:schemeClr val="accent3">
                    <a:lumMod val="25000"/>
                  </a:schemeClr>
                </a:solidFill>
                <a:latin typeface="Abadi" panose="020B0604020104020204" pitchFamily="34" charset="0"/>
              </a:rPr>
              <a:t>NaN</a:t>
            </a:r>
            <a:r>
              <a:rPr lang="en-US" sz="1800" dirty="0">
                <a:solidFill>
                  <a:schemeClr val="accent3">
                    <a:lumMod val="25000"/>
                  </a:schemeClr>
                </a:solidFill>
                <a:latin typeface="Abadi" panose="020B0604020104020204" pitchFamily="34" charset="0"/>
              </a:rPr>
              <a:t>/Null values with the mean calculated previously.</a:t>
            </a:r>
          </a:p>
          <a:p>
            <a:pPr algn="just">
              <a:lnSpc>
                <a:spcPct val="100000"/>
              </a:lnSpc>
              <a:spcBef>
                <a:spcPts val="1400"/>
              </a:spcBef>
            </a:pPr>
            <a:r>
              <a:rPr lang="en-US" sz="1800" dirty="0">
                <a:solidFill>
                  <a:schemeClr val="accent3">
                    <a:lumMod val="25000"/>
                  </a:schemeClr>
                </a:solidFill>
                <a:latin typeface="Abadi" panose="020B0604020104020204" pitchFamily="34" charset="0"/>
              </a:rPr>
              <a:t>For Landing Pad drop the </a:t>
            </a:r>
            <a:r>
              <a:rPr lang="en-US" sz="1800" dirty="0" err="1">
                <a:solidFill>
                  <a:schemeClr val="accent3">
                    <a:lumMod val="25000"/>
                  </a:schemeClr>
                </a:solidFill>
                <a:latin typeface="Abadi" panose="020B0604020104020204" pitchFamily="34" charset="0"/>
              </a:rPr>
              <a:t>NaN</a:t>
            </a:r>
            <a:r>
              <a:rPr lang="en-US" sz="1800" dirty="0">
                <a:solidFill>
                  <a:schemeClr val="accent3">
                    <a:lumMod val="25000"/>
                  </a:schemeClr>
                </a:solidFill>
                <a:latin typeface="Abadi" panose="020B0604020104020204" pitchFamily="34" charset="0"/>
              </a:rPr>
              <a:t> values, because this columns has string values.</a:t>
            </a:r>
            <a:endParaRPr lang="en-US" sz="1800"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9C725C7C-4C42-773C-80DF-325BF2EF243D}"/>
              </a:ext>
            </a:extLst>
          </p:cNvPr>
          <p:cNvSpPr/>
          <p:nvPr/>
        </p:nvSpPr>
        <p:spPr>
          <a:xfrm>
            <a:off x="3938439" y="1403237"/>
            <a:ext cx="1661377" cy="887212"/>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1200" dirty="0">
                <a:solidFill>
                  <a:schemeClr val="tx1"/>
                </a:solidFill>
              </a:rPr>
              <a:t>Search for </a:t>
            </a:r>
            <a:r>
              <a:rPr lang="en-US" sz="1200" dirty="0" err="1">
                <a:solidFill>
                  <a:schemeClr val="tx1"/>
                </a:solidFill>
              </a:rPr>
              <a:t>NaN</a:t>
            </a:r>
            <a:r>
              <a:rPr lang="en-US" sz="1200" dirty="0">
                <a:solidFill>
                  <a:schemeClr val="tx1"/>
                </a:solidFill>
              </a:rPr>
              <a:t>/Null values.</a:t>
            </a:r>
          </a:p>
        </p:txBody>
      </p:sp>
      <p:cxnSp>
        <p:nvCxnSpPr>
          <p:cNvPr id="3" name="Straight Arrow Connector 2">
            <a:extLst>
              <a:ext uri="{FF2B5EF4-FFF2-40B4-BE49-F238E27FC236}">
                <a16:creationId xmlns:a16="http://schemas.microsoft.com/office/drawing/2014/main" id="{5086134A-F352-2FF5-7074-0FB0A1025BBA}"/>
              </a:ext>
            </a:extLst>
          </p:cNvPr>
          <p:cNvCxnSpPr>
            <a:cxnSpLocks/>
            <a:stCxn id="2" idx="2"/>
            <a:endCxn id="6" idx="0"/>
          </p:cNvCxnSpPr>
          <p:nvPr/>
        </p:nvCxnSpPr>
        <p:spPr>
          <a:xfrm>
            <a:off x="4769128" y="2290449"/>
            <a:ext cx="0" cy="27385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0BC57573-74A0-8D71-C54C-064AF575D79A}"/>
              </a:ext>
            </a:extLst>
          </p:cNvPr>
          <p:cNvSpPr/>
          <p:nvPr/>
        </p:nvSpPr>
        <p:spPr>
          <a:xfrm>
            <a:off x="3938439" y="2564305"/>
            <a:ext cx="1661377" cy="887212"/>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err="1">
                <a:solidFill>
                  <a:schemeClr val="tx1"/>
                </a:solidFill>
              </a:rPr>
              <a:t>Calculate</a:t>
            </a:r>
            <a:r>
              <a:rPr lang="es-CO" sz="1200" dirty="0">
                <a:solidFill>
                  <a:schemeClr val="tx1"/>
                </a:solidFill>
              </a:rPr>
              <a:t> mean </a:t>
            </a:r>
            <a:r>
              <a:rPr lang="es-CO" sz="1200" dirty="0" err="1">
                <a:solidFill>
                  <a:schemeClr val="tx1"/>
                </a:solidFill>
              </a:rPr>
              <a:t>values</a:t>
            </a:r>
            <a:r>
              <a:rPr lang="es-CO" sz="1200" dirty="0">
                <a:solidFill>
                  <a:schemeClr val="tx1"/>
                </a:solidFill>
              </a:rPr>
              <a:t> </a:t>
            </a:r>
            <a:r>
              <a:rPr lang="es-CO" sz="1200" dirty="0" err="1">
                <a:solidFill>
                  <a:schemeClr val="tx1"/>
                </a:solidFill>
              </a:rPr>
              <a:t>of</a:t>
            </a:r>
            <a:r>
              <a:rPr lang="es-CO" sz="1200" dirty="0">
                <a:solidFill>
                  <a:schemeClr val="tx1"/>
                </a:solidFill>
              </a:rPr>
              <a:t> </a:t>
            </a:r>
            <a:r>
              <a:rPr lang="es-CO" sz="1200" dirty="0" err="1">
                <a:solidFill>
                  <a:schemeClr val="tx1"/>
                </a:solidFill>
              </a:rPr>
              <a:t>PayloadMass</a:t>
            </a:r>
            <a:endParaRPr lang="en-US" sz="1200" dirty="0"/>
          </a:p>
        </p:txBody>
      </p:sp>
      <p:sp>
        <p:nvSpPr>
          <p:cNvPr id="7" name="Rectangle: Rounded Corners 6">
            <a:extLst>
              <a:ext uri="{FF2B5EF4-FFF2-40B4-BE49-F238E27FC236}">
                <a16:creationId xmlns:a16="http://schemas.microsoft.com/office/drawing/2014/main" id="{D200306C-D6C8-9045-AE57-3B165B5EBF00}"/>
              </a:ext>
            </a:extLst>
          </p:cNvPr>
          <p:cNvSpPr/>
          <p:nvPr/>
        </p:nvSpPr>
        <p:spPr>
          <a:xfrm>
            <a:off x="3938439" y="3725373"/>
            <a:ext cx="1661377" cy="887212"/>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1200" dirty="0">
                <a:solidFill>
                  <a:schemeClr val="tx1"/>
                </a:solidFill>
              </a:rPr>
              <a:t>Replace </a:t>
            </a:r>
            <a:r>
              <a:rPr lang="en-US" sz="1200" dirty="0" err="1">
                <a:solidFill>
                  <a:schemeClr val="tx1"/>
                </a:solidFill>
              </a:rPr>
              <a:t>NaN</a:t>
            </a:r>
            <a:r>
              <a:rPr lang="en-US" sz="1200" dirty="0">
                <a:solidFill>
                  <a:schemeClr val="tx1"/>
                </a:solidFill>
              </a:rPr>
              <a:t>/Null values with the mean calculated</a:t>
            </a:r>
          </a:p>
        </p:txBody>
      </p:sp>
      <p:cxnSp>
        <p:nvCxnSpPr>
          <p:cNvPr id="9" name="Straight Arrow Connector 8">
            <a:extLst>
              <a:ext uri="{FF2B5EF4-FFF2-40B4-BE49-F238E27FC236}">
                <a16:creationId xmlns:a16="http://schemas.microsoft.com/office/drawing/2014/main" id="{48801C86-863F-4EA7-6DAF-1B6F9EC49B61}"/>
              </a:ext>
            </a:extLst>
          </p:cNvPr>
          <p:cNvCxnSpPr>
            <a:cxnSpLocks/>
            <a:stCxn id="6" idx="2"/>
            <a:endCxn id="7" idx="0"/>
          </p:cNvCxnSpPr>
          <p:nvPr/>
        </p:nvCxnSpPr>
        <p:spPr>
          <a:xfrm>
            <a:off x="4769128" y="3451517"/>
            <a:ext cx="0" cy="27385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A870AB69-8B01-F960-1343-8BC2EF5A1023}"/>
              </a:ext>
            </a:extLst>
          </p:cNvPr>
          <p:cNvSpPr/>
          <p:nvPr/>
        </p:nvSpPr>
        <p:spPr>
          <a:xfrm>
            <a:off x="3938438" y="4886441"/>
            <a:ext cx="1661377" cy="887212"/>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1200" dirty="0">
                <a:solidFill>
                  <a:schemeClr val="tx1"/>
                </a:solidFill>
              </a:rPr>
              <a:t>Drop </a:t>
            </a:r>
            <a:r>
              <a:rPr lang="en-US" sz="1200" dirty="0" err="1">
                <a:solidFill>
                  <a:schemeClr val="tx1"/>
                </a:solidFill>
              </a:rPr>
              <a:t>NaN</a:t>
            </a:r>
            <a:r>
              <a:rPr lang="en-US" sz="1200" dirty="0">
                <a:solidFill>
                  <a:schemeClr val="tx1"/>
                </a:solidFill>
              </a:rPr>
              <a:t> values for </a:t>
            </a:r>
            <a:r>
              <a:rPr lang="en-US" sz="1200" dirty="0" err="1">
                <a:solidFill>
                  <a:schemeClr val="tx1"/>
                </a:solidFill>
              </a:rPr>
              <a:t>LandingPad</a:t>
            </a:r>
            <a:endParaRPr lang="en-US" sz="1200" dirty="0">
              <a:solidFill>
                <a:schemeClr val="tx1"/>
              </a:solidFill>
            </a:endParaRPr>
          </a:p>
        </p:txBody>
      </p:sp>
      <p:cxnSp>
        <p:nvCxnSpPr>
          <p:cNvPr id="11" name="Straight Arrow Connector 10">
            <a:extLst>
              <a:ext uri="{FF2B5EF4-FFF2-40B4-BE49-F238E27FC236}">
                <a16:creationId xmlns:a16="http://schemas.microsoft.com/office/drawing/2014/main" id="{3CBC224F-9D86-9941-24BC-F32EB800C796}"/>
              </a:ext>
            </a:extLst>
          </p:cNvPr>
          <p:cNvCxnSpPr>
            <a:cxnSpLocks/>
            <a:stCxn id="7" idx="2"/>
            <a:endCxn id="10" idx="0"/>
          </p:cNvCxnSpPr>
          <p:nvPr/>
        </p:nvCxnSpPr>
        <p:spPr>
          <a:xfrm flipH="1">
            <a:off x="4769127" y="4612585"/>
            <a:ext cx="1" cy="27385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25ECF0-482D-AF19-35CE-8EEBA7C7E1DD}"/>
              </a:ext>
            </a:extLst>
          </p:cNvPr>
          <p:cNvSpPr/>
          <p:nvPr/>
        </p:nvSpPr>
        <p:spPr>
          <a:xfrm>
            <a:off x="9874113" y="1870896"/>
            <a:ext cx="1664208" cy="886968"/>
          </a:xfrm>
          <a:prstGeom prst="roundRect">
            <a:avLst/>
          </a:prstGeom>
          <a:solidFill>
            <a:srgbClr val="D5EAC8"/>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err="1">
                <a:solidFill>
                  <a:schemeClr val="tx1"/>
                </a:solidFill>
              </a:rPr>
              <a:t>Create</a:t>
            </a:r>
            <a:r>
              <a:rPr lang="es-CO" sz="1200" dirty="0">
                <a:solidFill>
                  <a:schemeClr val="tx1"/>
                </a:solidFill>
              </a:rPr>
              <a:t> a dataframe </a:t>
            </a:r>
            <a:r>
              <a:rPr lang="es-CO" sz="1200" dirty="0" err="1">
                <a:solidFill>
                  <a:schemeClr val="tx1"/>
                </a:solidFill>
              </a:rPr>
              <a:t>only</a:t>
            </a:r>
            <a:r>
              <a:rPr lang="es-CO" sz="1200" dirty="0">
                <a:solidFill>
                  <a:schemeClr val="tx1"/>
                </a:solidFill>
              </a:rPr>
              <a:t> </a:t>
            </a:r>
            <a:r>
              <a:rPr lang="es-CO" sz="1200" dirty="0" err="1">
                <a:solidFill>
                  <a:schemeClr val="tx1"/>
                </a:solidFill>
              </a:rPr>
              <a:t>categorical</a:t>
            </a:r>
            <a:endParaRPr lang="en-US" sz="1200" dirty="0"/>
          </a:p>
        </p:txBody>
      </p:sp>
      <p:sp>
        <p:nvSpPr>
          <p:cNvPr id="17" name="Rectangle: Rounded Corners 16">
            <a:extLst>
              <a:ext uri="{FF2B5EF4-FFF2-40B4-BE49-F238E27FC236}">
                <a16:creationId xmlns:a16="http://schemas.microsoft.com/office/drawing/2014/main" id="{87CA3DBB-B562-1587-C13E-93E5537094B6}"/>
              </a:ext>
            </a:extLst>
          </p:cNvPr>
          <p:cNvSpPr/>
          <p:nvPr/>
        </p:nvSpPr>
        <p:spPr>
          <a:xfrm>
            <a:off x="9874113" y="3148906"/>
            <a:ext cx="1664208" cy="886968"/>
          </a:xfrm>
          <a:prstGeom prst="roundRect">
            <a:avLst/>
          </a:prstGeom>
          <a:solidFill>
            <a:srgbClr val="D5EAC8"/>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err="1">
                <a:solidFill>
                  <a:schemeClr val="tx1"/>
                </a:solidFill>
              </a:rPr>
              <a:t>Transform</a:t>
            </a:r>
            <a:r>
              <a:rPr lang="es-CO" sz="1200" dirty="0">
                <a:solidFill>
                  <a:schemeClr val="tx1"/>
                </a:solidFill>
              </a:rPr>
              <a:t> </a:t>
            </a:r>
            <a:r>
              <a:rPr lang="es-CO" sz="1200" dirty="0" err="1">
                <a:solidFill>
                  <a:schemeClr val="tx1"/>
                </a:solidFill>
              </a:rPr>
              <a:t>categorical</a:t>
            </a:r>
            <a:r>
              <a:rPr lang="es-CO" sz="1200" dirty="0">
                <a:solidFill>
                  <a:schemeClr val="tx1"/>
                </a:solidFill>
              </a:rPr>
              <a:t> </a:t>
            </a:r>
            <a:r>
              <a:rPr lang="es-CO" sz="1200" dirty="0" err="1">
                <a:solidFill>
                  <a:schemeClr val="tx1"/>
                </a:solidFill>
              </a:rPr>
              <a:t>into</a:t>
            </a:r>
            <a:r>
              <a:rPr lang="es-CO" sz="1200" dirty="0">
                <a:solidFill>
                  <a:schemeClr val="tx1"/>
                </a:solidFill>
              </a:rPr>
              <a:t> </a:t>
            </a:r>
            <a:r>
              <a:rPr lang="es-CO" sz="1200" dirty="0" err="1">
                <a:solidFill>
                  <a:schemeClr val="tx1"/>
                </a:solidFill>
              </a:rPr>
              <a:t>numerical</a:t>
            </a:r>
            <a:endParaRPr lang="en-US" sz="1200" dirty="0"/>
          </a:p>
        </p:txBody>
      </p:sp>
      <p:sp>
        <p:nvSpPr>
          <p:cNvPr id="18" name="Rectangle: Rounded Corners 17">
            <a:extLst>
              <a:ext uri="{FF2B5EF4-FFF2-40B4-BE49-F238E27FC236}">
                <a16:creationId xmlns:a16="http://schemas.microsoft.com/office/drawing/2014/main" id="{1FA3357B-1BBA-19FD-8F76-36C735142E12}"/>
              </a:ext>
            </a:extLst>
          </p:cNvPr>
          <p:cNvSpPr/>
          <p:nvPr/>
        </p:nvSpPr>
        <p:spPr>
          <a:xfrm>
            <a:off x="9874113" y="4426916"/>
            <a:ext cx="1664208" cy="886968"/>
          </a:xfrm>
          <a:prstGeom prst="roundRect">
            <a:avLst/>
          </a:prstGeom>
          <a:solidFill>
            <a:srgbClr val="D5EAC8"/>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a:solidFill>
                  <a:schemeClr val="tx1"/>
                </a:solidFill>
              </a:rPr>
              <a:t>Change data </a:t>
            </a:r>
            <a:r>
              <a:rPr lang="es-CO" sz="1200" dirty="0" err="1">
                <a:solidFill>
                  <a:schemeClr val="tx1"/>
                </a:solidFill>
              </a:rPr>
              <a:t>type</a:t>
            </a:r>
            <a:r>
              <a:rPr lang="es-CO" sz="1200" dirty="0">
                <a:solidFill>
                  <a:schemeClr val="tx1"/>
                </a:solidFill>
              </a:rPr>
              <a:t> </a:t>
            </a:r>
            <a:r>
              <a:rPr lang="es-CO" sz="1200" dirty="0" err="1">
                <a:solidFill>
                  <a:schemeClr val="tx1"/>
                </a:solidFill>
              </a:rPr>
              <a:t>to</a:t>
            </a:r>
            <a:r>
              <a:rPr lang="es-CO" sz="1200" dirty="0">
                <a:solidFill>
                  <a:schemeClr val="tx1"/>
                </a:solidFill>
              </a:rPr>
              <a:t> </a:t>
            </a:r>
            <a:r>
              <a:rPr lang="es-CO" sz="1200" dirty="0" err="1">
                <a:solidFill>
                  <a:schemeClr val="tx1"/>
                </a:solidFill>
              </a:rPr>
              <a:t>float</a:t>
            </a:r>
            <a:r>
              <a:rPr lang="es-CO" sz="1200" dirty="0">
                <a:solidFill>
                  <a:schemeClr val="tx1"/>
                </a:solidFill>
              </a:rPr>
              <a:t> 64</a:t>
            </a:r>
            <a:endParaRPr lang="en-US" sz="1200" dirty="0"/>
          </a:p>
        </p:txBody>
      </p:sp>
      <p:cxnSp>
        <p:nvCxnSpPr>
          <p:cNvPr id="20" name="Straight Arrow Connector 19">
            <a:extLst>
              <a:ext uri="{FF2B5EF4-FFF2-40B4-BE49-F238E27FC236}">
                <a16:creationId xmlns:a16="http://schemas.microsoft.com/office/drawing/2014/main" id="{7A779EC4-3595-BFFE-557A-9052D1581DDD}"/>
              </a:ext>
            </a:extLst>
          </p:cNvPr>
          <p:cNvCxnSpPr>
            <a:stCxn id="16" idx="2"/>
            <a:endCxn id="17" idx="0"/>
          </p:cNvCxnSpPr>
          <p:nvPr/>
        </p:nvCxnSpPr>
        <p:spPr>
          <a:xfrm>
            <a:off x="10706217" y="2757864"/>
            <a:ext cx="0" cy="39104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DCAEA6-48DA-EB52-BC2B-8C1DFEA40175}"/>
              </a:ext>
            </a:extLst>
          </p:cNvPr>
          <p:cNvCxnSpPr>
            <a:cxnSpLocks/>
            <a:stCxn id="17" idx="2"/>
            <a:endCxn id="18" idx="0"/>
          </p:cNvCxnSpPr>
          <p:nvPr/>
        </p:nvCxnSpPr>
        <p:spPr>
          <a:xfrm>
            <a:off x="10706217" y="4035874"/>
            <a:ext cx="0" cy="39104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4">
            <a:extLst>
              <a:ext uri="{FF2B5EF4-FFF2-40B4-BE49-F238E27FC236}">
                <a16:creationId xmlns:a16="http://schemas.microsoft.com/office/drawing/2014/main" id="{7415A1BD-D294-3F46-8760-10E8CDE8ADBF}"/>
              </a:ext>
            </a:extLst>
          </p:cNvPr>
          <p:cNvSpPr txBox="1">
            <a:spLocks/>
          </p:cNvSpPr>
          <p:nvPr/>
        </p:nvSpPr>
        <p:spPr>
          <a:xfrm>
            <a:off x="5935844" y="1422315"/>
            <a:ext cx="3657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u="sng" dirty="0">
                <a:solidFill>
                  <a:schemeClr val="accent3">
                    <a:lumMod val="25000"/>
                  </a:schemeClr>
                </a:solidFill>
                <a:latin typeface="Abadi" panose="020B0604020104020204" pitchFamily="34" charset="0"/>
              </a:rPr>
              <a:t>One hot Encoding</a:t>
            </a:r>
          </a:p>
          <a:p>
            <a:endParaRPr lang="en-US" sz="18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Create a dataframe with only categorical features.</a:t>
            </a:r>
          </a:p>
          <a:p>
            <a:r>
              <a:rPr lang="en-US" sz="1800" dirty="0">
                <a:solidFill>
                  <a:schemeClr val="accent3">
                    <a:lumMod val="25000"/>
                  </a:schemeClr>
                </a:solidFill>
                <a:latin typeface="Abadi" panose="020B0604020104020204" pitchFamily="34" charset="0"/>
              </a:rPr>
              <a:t>Transform categorical features to numerical using get dummies.</a:t>
            </a:r>
          </a:p>
          <a:p>
            <a:r>
              <a:rPr lang="en-US" sz="1800" dirty="0">
                <a:solidFill>
                  <a:schemeClr val="accent3">
                    <a:lumMod val="25000"/>
                  </a:schemeClr>
                </a:solidFill>
                <a:latin typeface="Abadi" panose="020B0604020104020204" pitchFamily="34" charset="0"/>
              </a:rPr>
              <a:t>Change datatype columns to float64.</a:t>
            </a:r>
          </a:p>
          <a:p>
            <a:endParaRPr lang="en-US" sz="1800" dirty="0"/>
          </a:p>
        </p:txBody>
      </p:sp>
      <p:sp>
        <p:nvSpPr>
          <p:cNvPr id="29" name="TextBox 28">
            <a:extLst>
              <a:ext uri="{FF2B5EF4-FFF2-40B4-BE49-F238E27FC236}">
                <a16:creationId xmlns:a16="http://schemas.microsoft.com/office/drawing/2014/main" id="{98D7110A-7FF4-4E89-AB7D-E51C4B4083C4}"/>
              </a:ext>
            </a:extLst>
          </p:cNvPr>
          <p:cNvSpPr txBox="1"/>
          <p:nvPr/>
        </p:nvSpPr>
        <p:spPr>
          <a:xfrm>
            <a:off x="155948" y="5963979"/>
            <a:ext cx="10706214" cy="923330"/>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GitHub Notebook URL:</a:t>
            </a:r>
            <a:r>
              <a:rPr lang="en-US" dirty="0">
                <a:solidFill>
                  <a:schemeClr val="accent3">
                    <a:lumMod val="25000"/>
                  </a:schemeClr>
                </a:solidFill>
                <a:latin typeface="Abadi" panose="020B0604020104020204" pitchFamily="34" charset="0"/>
              </a:rPr>
              <a:t> https://github.com/demarquezs/IBM_DS_Capstone_Project/blob/master/notebooks/Data%20Collection%20and%20Data%20Wrangling.ipynb</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0" y="1591711"/>
            <a:ext cx="12192000" cy="5069283"/>
          </a:xfrm>
          <a:prstGeom prst="rect">
            <a:avLst/>
          </a:prstGeom>
        </p:spPr>
        <p:txBody>
          <a:bodyPr lIns="91440" tIns="45720" rIns="91440" bIns="45720" anchor="t">
            <a:normAutofit fontScale="55000" lnSpcReduction="20000"/>
          </a:bodyPr>
          <a:lstStyle/>
          <a:p>
            <a:pPr>
              <a:spcBef>
                <a:spcPts val="600"/>
              </a:spcBef>
            </a:pPr>
            <a:r>
              <a:rPr lang="en-US" sz="2800" dirty="0">
                <a:solidFill>
                  <a:schemeClr val="accent3">
                    <a:lumMod val="25000"/>
                  </a:schemeClr>
                </a:solidFill>
                <a:latin typeface="Abadi" panose="020B0604020104020204" pitchFamily="34" charset="0"/>
              </a:rPr>
              <a:t>Chart Summary:</a:t>
            </a:r>
          </a:p>
          <a:p>
            <a:pPr>
              <a:spcBef>
                <a:spcPts val="600"/>
              </a:spcBef>
            </a:pPr>
            <a:endParaRPr lang="en-US" sz="2800" dirty="0">
              <a:solidFill>
                <a:schemeClr val="accent3">
                  <a:lumMod val="25000"/>
                </a:schemeClr>
              </a:solidFill>
              <a:latin typeface="Abadi" panose="020B0604020104020204" pitchFamily="34" charset="0"/>
            </a:endParaRPr>
          </a:p>
          <a:p>
            <a:pPr lvl="1">
              <a:spcBef>
                <a:spcPts val="600"/>
              </a:spcBef>
            </a:pPr>
            <a:r>
              <a:rPr lang="en-US" dirty="0">
                <a:solidFill>
                  <a:schemeClr val="accent3">
                    <a:lumMod val="25000"/>
                  </a:schemeClr>
                </a:solidFill>
                <a:latin typeface="Abadi" panose="020B0604020104020204" pitchFamily="34" charset="0"/>
              </a:rPr>
              <a:t>Flight Number vs. Payload Mass (hue Class) </a:t>
            </a:r>
          </a:p>
          <a:p>
            <a:pPr lvl="1">
              <a:spcBef>
                <a:spcPts val="600"/>
              </a:spcBef>
            </a:pPr>
            <a:r>
              <a:rPr lang="en-US" dirty="0">
                <a:solidFill>
                  <a:schemeClr val="accent3">
                    <a:lumMod val="25000"/>
                  </a:schemeClr>
                </a:solidFill>
                <a:latin typeface="Abadi" panose="020B0604020104020204" pitchFamily="34" charset="0"/>
              </a:rPr>
              <a:t>Flight Number vs Launch Site (hue Class)</a:t>
            </a:r>
          </a:p>
          <a:p>
            <a:pPr marL="457200" lvl="1" indent="0">
              <a:spcBef>
                <a:spcPts val="600"/>
              </a:spcBef>
              <a:buNone/>
            </a:pPr>
            <a:r>
              <a:rPr lang="en-US" dirty="0">
                <a:solidFill>
                  <a:schemeClr val="accent3">
                    <a:lumMod val="25000"/>
                  </a:schemeClr>
                </a:solidFill>
                <a:latin typeface="Abadi" panose="020B0604020104020204" pitchFamily="34" charset="0"/>
              </a:rPr>
              <a:t>These graphics are to verify if Flight Number can affect successful landing considering the features Payload Mass and Launch Site.</a:t>
            </a:r>
          </a:p>
          <a:p>
            <a:pPr marL="457200" lvl="1" indent="0">
              <a:spcBef>
                <a:spcPts val="600"/>
              </a:spcBef>
              <a:buNone/>
            </a:pPr>
            <a:endParaRPr lang="en-US" dirty="0">
              <a:solidFill>
                <a:schemeClr val="accent3">
                  <a:lumMod val="25000"/>
                </a:schemeClr>
              </a:solidFill>
              <a:latin typeface="Abadi" panose="020B0604020104020204" pitchFamily="34" charset="0"/>
            </a:endParaRPr>
          </a:p>
          <a:p>
            <a:pPr lvl="1">
              <a:spcBef>
                <a:spcPts val="600"/>
              </a:spcBef>
            </a:pPr>
            <a:r>
              <a:rPr lang="en-US" dirty="0">
                <a:solidFill>
                  <a:schemeClr val="accent3">
                    <a:lumMod val="25000"/>
                  </a:schemeClr>
                </a:solidFill>
                <a:latin typeface="Abadi" panose="020B0604020104020204" pitchFamily="34" charset="0"/>
              </a:rPr>
              <a:t>Launch Site vs Payload Mass (hue Class) scatterplot and bar plot</a:t>
            </a:r>
          </a:p>
          <a:p>
            <a:pPr marL="457200" lvl="1" indent="0">
              <a:spcBef>
                <a:spcPts val="600"/>
              </a:spcBef>
              <a:buNone/>
            </a:pPr>
            <a:r>
              <a:rPr lang="en-US" dirty="0">
                <a:solidFill>
                  <a:schemeClr val="accent3">
                    <a:lumMod val="25000"/>
                  </a:schemeClr>
                </a:solidFill>
                <a:latin typeface="Abadi" panose="020B0604020104020204" pitchFamily="34" charset="0"/>
              </a:rPr>
              <a:t>These graphics are to verify if features Payload Mass and Launch Site can affects over successful landing.</a:t>
            </a:r>
          </a:p>
          <a:p>
            <a:pPr marL="457200" lvl="1" indent="0">
              <a:spcBef>
                <a:spcPts val="600"/>
              </a:spcBef>
              <a:buNone/>
            </a:pPr>
            <a:endParaRPr lang="en-US" dirty="0">
              <a:solidFill>
                <a:schemeClr val="accent3">
                  <a:lumMod val="25000"/>
                </a:schemeClr>
              </a:solidFill>
              <a:latin typeface="Abadi" panose="020B0604020104020204" pitchFamily="34" charset="0"/>
            </a:endParaRPr>
          </a:p>
          <a:p>
            <a:pPr lvl="1">
              <a:spcBef>
                <a:spcPts val="600"/>
              </a:spcBef>
            </a:pPr>
            <a:r>
              <a:rPr lang="en-US" dirty="0">
                <a:solidFill>
                  <a:schemeClr val="accent3">
                    <a:lumMod val="25000"/>
                  </a:schemeClr>
                </a:solidFill>
                <a:latin typeface="Abadi" panose="020B0604020104020204" pitchFamily="34" charset="0"/>
              </a:rPr>
              <a:t>Orbit vs Success Count (hue Class)</a:t>
            </a:r>
          </a:p>
          <a:p>
            <a:pPr lvl="1">
              <a:spcBef>
                <a:spcPts val="600"/>
              </a:spcBef>
            </a:pPr>
            <a:r>
              <a:rPr lang="en-US" dirty="0">
                <a:solidFill>
                  <a:schemeClr val="accent3">
                    <a:lumMod val="25000"/>
                  </a:schemeClr>
                </a:solidFill>
                <a:latin typeface="Abadi" panose="020B0604020104020204" pitchFamily="34" charset="0"/>
              </a:rPr>
              <a:t>Orbit vs Success Mean</a:t>
            </a:r>
          </a:p>
          <a:p>
            <a:pPr lvl="1">
              <a:spcBef>
                <a:spcPts val="600"/>
              </a:spcBef>
            </a:pPr>
            <a:r>
              <a:rPr lang="en-US" dirty="0">
                <a:solidFill>
                  <a:schemeClr val="accent3">
                    <a:lumMod val="25000"/>
                  </a:schemeClr>
                </a:solidFill>
                <a:latin typeface="Abadi" panose="020B0604020104020204" pitchFamily="34" charset="0"/>
              </a:rPr>
              <a:t>Orbit vs Flight Number</a:t>
            </a:r>
          </a:p>
          <a:p>
            <a:pPr lvl="1">
              <a:spcBef>
                <a:spcPts val="600"/>
              </a:spcBef>
            </a:pPr>
            <a:r>
              <a:rPr lang="en-US" dirty="0">
                <a:solidFill>
                  <a:schemeClr val="accent3">
                    <a:lumMod val="25000"/>
                  </a:schemeClr>
                </a:solidFill>
                <a:latin typeface="Abadi" panose="020B0604020104020204" pitchFamily="34" charset="0"/>
              </a:rPr>
              <a:t>Flight Number vs Orbit (hue Class)</a:t>
            </a:r>
          </a:p>
          <a:p>
            <a:pPr lvl="1">
              <a:spcBef>
                <a:spcPts val="600"/>
              </a:spcBef>
            </a:pPr>
            <a:r>
              <a:rPr lang="en-US" dirty="0">
                <a:solidFill>
                  <a:schemeClr val="accent3">
                    <a:lumMod val="25000"/>
                  </a:schemeClr>
                </a:solidFill>
                <a:latin typeface="Abadi" panose="020B0604020104020204" pitchFamily="34" charset="0"/>
              </a:rPr>
              <a:t>Orbit vs Payload Mass</a:t>
            </a:r>
          </a:p>
          <a:p>
            <a:pPr lvl="1">
              <a:spcBef>
                <a:spcPts val="600"/>
              </a:spcBef>
            </a:pPr>
            <a:r>
              <a:rPr lang="en-US" dirty="0">
                <a:solidFill>
                  <a:schemeClr val="accent3">
                    <a:lumMod val="25000"/>
                  </a:schemeClr>
                </a:solidFill>
                <a:latin typeface="Abadi" panose="020B0604020104020204" pitchFamily="34" charset="0"/>
              </a:rPr>
              <a:t>Payload Mass vs Orbit (hue Class)</a:t>
            </a:r>
          </a:p>
          <a:p>
            <a:pPr marL="457200" lvl="1" indent="0">
              <a:spcBef>
                <a:spcPts val="600"/>
              </a:spcBef>
              <a:buNone/>
            </a:pPr>
            <a:r>
              <a:rPr lang="en-US" dirty="0">
                <a:solidFill>
                  <a:schemeClr val="accent3">
                    <a:lumMod val="25000"/>
                  </a:schemeClr>
                </a:solidFill>
                <a:latin typeface="Abadi" panose="020B0604020104020204" pitchFamily="34" charset="0"/>
              </a:rPr>
              <a:t>These ones is for see what orbit have the better success landing considering features Payload Mass, Launch Site and Flight Number.</a:t>
            </a:r>
          </a:p>
          <a:p>
            <a:pPr lvl="1">
              <a:spcBef>
                <a:spcPts val="600"/>
              </a:spcBef>
            </a:pPr>
            <a:endParaRPr lang="en-US" dirty="0">
              <a:solidFill>
                <a:schemeClr val="accent3">
                  <a:lumMod val="25000"/>
                </a:schemeClr>
              </a:solidFill>
              <a:latin typeface="Abadi" panose="020B0604020104020204" pitchFamily="34" charset="0"/>
            </a:endParaRPr>
          </a:p>
          <a:p>
            <a:pPr lvl="1">
              <a:spcBef>
                <a:spcPts val="600"/>
              </a:spcBef>
            </a:pPr>
            <a:r>
              <a:rPr lang="en-US" dirty="0">
                <a:solidFill>
                  <a:schemeClr val="accent3">
                    <a:lumMod val="25000"/>
                  </a:schemeClr>
                </a:solidFill>
                <a:latin typeface="Abadi" panose="020B0604020104020204" pitchFamily="34" charset="0"/>
              </a:rPr>
              <a:t>Year vs Success Mean: </a:t>
            </a:r>
          </a:p>
          <a:p>
            <a:pPr marL="457200" lvl="1" indent="0">
              <a:spcBef>
                <a:spcPts val="600"/>
              </a:spcBef>
              <a:buNone/>
            </a:pPr>
            <a:r>
              <a:rPr lang="en-US" dirty="0">
                <a:solidFill>
                  <a:schemeClr val="accent3">
                    <a:lumMod val="25000"/>
                  </a:schemeClr>
                </a:solidFill>
                <a:latin typeface="Abadi" panose="020B0604020104020204" pitchFamily="34" charset="0"/>
              </a:rPr>
              <a:t>We notice the success has increased over the years.</a:t>
            </a:r>
          </a:p>
          <a:p>
            <a:pPr lvl="1">
              <a:spcBef>
                <a:spcPts val="600"/>
              </a:spcBef>
            </a:pPr>
            <a:endParaRPr lang="en-US" dirty="0">
              <a:solidFill>
                <a:schemeClr val="accent3">
                  <a:lumMod val="25000"/>
                </a:schemeClr>
              </a:solidFill>
              <a:latin typeface="Abadi" panose="020B0604020104020204" pitchFamily="34" charset="0"/>
            </a:endParaRPr>
          </a:p>
          <a:p>
            <a:pPr>
              <a:spcBef>
                <a:spcPts val="600"/>
              </a:spcBef>
            </a:pPr>
            <a:endParaRPr lang="en-US" dirty="0">
              <a:solidFill>
                <a:schemeClr val="accent3">
                  <a:lumMod val="25000"/>
                </a:schemeClr>
              </a:solidFill>
              <a:latin typeface="Abadi" panose="020B0604020104020204" pitchFamily="34" charset="0"/>
            </a:endParaRPr>
          </a:p>
          <a:p>
            <a:pPr>
              <a:spcBef>
                <a:spcPts val="600"/>
              </a:spcBef>
            </a:pPr>
            <a:r>
              <a:rPr lang="en-US" sz="2800" dirty="0">
                <a:solidFill>
                  <a:schemeClr val="accent3">
                    <a:lumMod val="25000"/>
                  </a:schemeClr>
                </a:solidFill>
                <a:latin typeface="Abadi" panose="020B0604020104020204" pitchFamily="34" charset="0"/>
              </a:rPr>
              <a:t>GitHub Notebook URL:</a:t>
            </a:r>
            <a:endParaRPr lang="en-US" dirty="0">
              <a:solidFill>
                <a:schemeClr val="accent3">
                  <a:lumMod val="25000"/>
                </a:schemeClr>
              </a:solidFill>
              <a:latin typeface="Abadi" panose="020B0604020104020204" pitchFamily="34" charset="0"/>
            </a:endParaRPr>
          </a:p>
          <a:p>
            <a:pPr marL="0" indent="0">
              <a:spcBef>
                <a:spcPts val="600"/>
              </a:spcBef>
              <a:buNone/>
            </a:pPr>
            <a:r>
              <a:rPr lang="en-US" dirty="0">
                <a:solidFill>
                  <a:schemeClr val="accent3">
                    <a:lumMod val="25000"/>
                  </a:schemeClr>
                </a:solidFill>
                <a:latin typeface="Abadi" panose="020B0604020104020204" pitchFamily="34" charset="0"/>
              </a:rPr>
              <a:t>     https://github.com/demarquezs/IBM_DS_Capstone_Project/blob/master/notebooks/EDA.ipynb</a:t>
            </a:r>
            <a:endParaRPr lang="en-US" sz="28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0" y="1806575"/>
            <a:ext cx="11780874" cy="4351338"/>
          </a:xfrm>
          <a:prstGeom prst="rect">
            <a:avLst/>
          </a:prstGeom>
        </p:spPr>
        <p:txBody>
          <a:bodyPr lIns="91440" tIns="45720" rIns="91440" bIns="45720" anchor="t">
            <a:normAutofit fontScale="85000" lnSpcReduction="20000"/>
          </a:bodyPr>
          <a:lstStyle/>
          <a:p>
            <a:pPr>
              <a:spcBef>
                <a:spcPts val="600"/>
              </a:spcBef>
            </a:pPr>
            <a:r>
              <a:rPr lang="en-US" sz="2400" dirty="0">
                <a:solidFill>
                  <a:schemeClr val="accent3">
                    <a:lumMod val="25000"/>
                  </a:schemeClr>
                </a:solidFill>
                <a:latin typeface="Abadi" panose="020B0604020104020204" pitchFamily="34" charset="0"/>
              </a:rPr>
              <a:t>EDA SQL Summary:</a:t>
            </a:r>
          </a:p>
          <a:p>
            <a:pPr lvl="1">
              <a:spcBef>
                <a:spcPts val="600"/>
              </a:spcBef>
            </a:pPr>
            <a:r>
              <a:rPr lang="en-US" sz="2000" dirty="0">
                <a:solidFill>
                  <a:schemeClr val="accent3">
                    <a:lumMod val="25000"/>
                  </a:schemeClr>
                </a:solidFill>
                <a:latin typeface="Abadi" panose="020B0604020104020204" pitchFamily="34" charset="0"/>
              </a:rPr>
              <a:t>Names of the unique launch sites in the space mission.</a:t>
            </a:r>
          </a:p>
          <a:p>
            <a:pPr lvl="1">
              <a:spcBef>
                <a:spcPts val="600"/>
              </a:spcBef>
            </a:pPr>
            <a:r>
              <a:rPr lang="en-US" sz="2000" dirty="0">
                <a:solidFill>
                  <a:schemeClr val="accent3">
                    <a:lumMod val="25000"/>
                  </a:schemeClr>
                </a:solidFill>
                <a:latin typeface="Abadi" panose="020B0604020104020204" pitchFamily="34" charset="0"/>
              </a:rPr>
              <a:t>5 records where launch sites begin with the string 'KSC’.</a:t>
            </a:r>
          </a:p>
          <a:p>
            <a:pPr lvl="1">
              <a:spcBef>
                <a:spcPts val="600"/>
              </a:spcBef>
            </a:pPr>
            <a:r>
              <a:rPr lang="en-US" sz="2000" dirty="0">
                <a:solidFill>
                  <a:schemeClr val="accent3">
                    <a:lumMod val="25000"/>
                  </a:schemeClr>
                </a:solidFill>
                <a:latin typeface="Abadi" panose="020B0604020104020204" pitchFamily="34" charset="0"/>
              </a:rPr>
              <a:t>Total payload mass carried by boosters launched by NASA (CRS).</a:t>
            </a:r>
          </a:p>
          <a:p>
            <a:pPr lvl="1">
              <a:spcBef>
                <a:spcPts val="600"/>
              </a:spcBef>
            </a:pPr>
            <a:r>
              <a:rPr lang="en-US" sz="2000" dirty="0">
                <a:solidFill>
                  <a:schemeClr val="accent3">
                    <a:lumMod val="25000"/>
                  </a:schemeClr>
                </a:solidFill>
                <a:latin typeface="Abadi" panose="020B0604020104020204" pitchFamily="34" charset="0"/>
              </a:rPr>
              <a:t>Average payload mass carried by booster version F9 v1.1.</a:t>
            </a:r>
          </a:p>
          <a:p>
            <a:pPr lvl="1">
              <a:spcBef>
                <a:spcPts val="600"/>
              </a:spcBef>
            </a:pPr>
            <a:r>
              <a:rPr lang="en-US" sz="2000" dirty="0">
                <a:solidFill>
                  <a:schemeClr val="accent3">
                    <a:lumMod val="25000"/>
                  </a:schemeClr>
                </a:solidFill>
                <a:latin typeface="Abadi" panose="020B0604020104020204" pitchFamily="34" charset="0"/>
              </a:rPr>
              <a:t>Date where the successful landing outcome in drone ship was achieved.</a:t>
            </a:r>
          </a:p>
          <a:p>
            <a:pPr lvl="1">
              <a:spcBef>
                <a:spcPts val="600"/>
              </a:spcBef>
            </a:pPr>
            <a:r>
              <a:rPr lang="en-US" sz="2000" dirty="0">
                <a:solidFill>
                  <a:schemeClr val="accent3">
                    <a:lumMod val="25000"/>
                  </a:schemeClr>
                </a:solidFill>
                <a:latin typeface="Abadi" panose="020B0604020104020204" pitchFamily="34" charset="0"/>
              </a:rPr>
              <a:t>Names of the boosters which have success in ground pad  and have payload mass greater than 4000 but less than 6000.</a:t>
            </a:r>
          </a:p>
          <a:p>
            <a:pPr lvl="1">
              <a:spcBef>
                <a:spcPts val="600"/>
              </a:spcBef>
            </a:pPr>
            <a:r>
              <a:rPr lang="en-US" sz="2000" dirty="0">
                <a:solidFill>
                  <a:schemeClr val="accent3">
                    <a:lumMod val="25000"/>
                  </a:schemeClr>
                </a:solidFill>
                <a:latin typeface="Abadi" panose="020B0604020104020204" pitchFamily="34" charset="0"/>
              </a:rPr>
              <a:t>Total number of successful and failure mission outcomes.</a:t>
            </a:r>
          </a:p>
          <a:p>
            <a:pPr lvl="1">
              <a:spcBef>
                <a:spcPts val="600"/>
              </a:spcBef>
            </a:pPr>
            <a:r>
              <a:rPr lang="en-US" sz="2000" dirty="0">
                <a:solidFill>
                  <a:schemeClr val="accent3">
                    <a:lumMod val="25000"/>
                  </a:schemeClr>
                </a:solidFill>
                <a:latin typeface="Abadi" panose="020B0604020104020204" pitchFamily="34" charset="0"/>
              </a:rPr>
              <a:t>Names of the </a:t>
            </a:r>
            <a:r>
              <a:rPr lang="en-US" sz="2000" dirty="0" err="1">
                <a:solidFill>
                  <a:schemeClr val="accent3">
                    <a:lumMod val="25000"/>
                  </a:schemeClr>
                </a:solidFill>
                <a:latin typeface="Abadi" panose="020B0604020104020204" pitchFamily="34" charset="0"/>
              </a:rPr>
              <a:t>booster_versions</a:t>
            </a:r>
            <a:r>
              <a:rPr lang="en-US" sz="2000" dirty="0">
                <a:solidFill>
                  <a:schemeClr val="accent3">
                    <a:lumMod val="25000"/>
                  </a:schemeClr>
                </a:solidFill>
                <a:latin typeface="Abadi" panose="020B0604020104020204" pitchFamily="34" charset="0"/>
              </a:rPr>
              <a:t> which have carried the maximum payload mass.</a:t>
            </a:r>
          </a:p>
          <a:p>
            <a:pPr lvl="1">
              <a:spcBef>
                <a:spcPts val="600"/>
              </a:spcBef>
            </a:pPr>
            <a:r>
              <a:rPr lang="en-US" sz="2000" dirty="0">
                <a:solidFill>
                  <a:schemeClr val="accent3">
                    <a:lumMod val="25000"/>
                  </a:schemeClr>
                </a:solidFill>
                <a:latin typeface="Abadi" panose="020B0604020104020204" pitchFamily="34" charset="0"/>
              </a:rPr>
              <a:t>Records which will display the month names, successful </a:t>
            </a:r>
            <a:r>
              <a:rPr lang="en-US" sz="2000" dirty="0" err="1">
                <a:solidFill>
                  <a:schemeClr val="accent3">
                    <a:lumMod val="25000"/>
                  </a:schemeClr>
                </a:solidFill>
                <a:latin typeface="Abadi" panose="020B0604020104020204" pitchFamily="34" charset="0"/>
              </a:rPr>
              <a:t>landing_outcomes</a:t>
            </a:r>
            <a:r>
              <a:rPr lang="en-US" sz="2000" dirty="0">
                <a:solidFill>
                  <a:schemeClr val="accent3">
                    <a:lumMod val="25000"/>
                  </a:schemeClr>
                </a:solidFill>
                <a:latin typeface="Abadi" panose="020B0604020104020204" pitchFamily="34" charset="0"/>
              </a:rPr>
              <a:t> in ground pad ,booster versions,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for the months in year 2017.</a:t>
            </a:r>
          </a:p>
          <a:p>
            <a:pPr lvl="1">
              <a:spcBef>
                <a:spcPts val="600"/>
              </a:spcBef>
            </a:pPr>
            <a:r>
              <a:rPr lang="en-US" sz="2000" dirty="0">
                <a:solidFill>
                  <a:schemeClr val="accent3">
                    <a:lumMod val="25000"/>
                  </a:schemeClr>
                </a:solidFill>
                <a:latin typeface="Abadi" panose="020B0604020104020204" pitchFamily="34" charset="0"/>
              </a:rPr>
              <a:t>Rank of count of landing outcomes such as Failure (drone ship) or Success (ground pad)) between the date 2010-06-04 and 2017-03-20, in descending order</a:t>
            </a:r>
          </a:p>
          <a:p>
            <a:pPr lvl="1">
              <a:spcBef>
                <a:spcPts val="600"/>
              </a:spcBef>
            </a:pPr>
            <a:endParaRPr lang="en-US" sz="2000" dirty="0">
              <a:solidFill>
                <a:schemeClr val="accent3">
                  <a:lumMod val="25000"/>
                </a:schemeClr>
              </a:solidFill>
              <a:latin typeface="Abadi" panose="020B0604020104020204" pitchFamily="34" charset="0"/>
            </a:endParaRPr>
          </a:p>
          <a:p>
            <a:pPr>
              <a:spcBef>
                <a:spcPts val="600"/>
              </a:spcBef>
            </a:pPr>
            <a:r>
              <a:rPr lang="en-US" sz="2400" dirty="0">
                <a:solidFill>
                  <a:schemeClr val="accent3">
                    <a:lumMod val="25000"/>
                  </a:schemeClr>
                </a:solidFill>
                <a:latin typeface="Abadi" panose="020B0604020104020204" pitchFamily="34" charset="0"/>
              </a:rPr>
              <a:t>GitHub Notebook URL: https://github.com/demarquezs/IBM_DS_Capstone_Project/blob/master/notebooks/EDA_SQL.ipynb</a:t>
            </a: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1" y="1874838"/>
            <a:ext cx="11107479" cy="435133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Summary</a:t>
            </a:r>
          </a:p>
          <a:p>
            <a:pPr lvl="1">
              <a:lnSpc>
                <a:spcPct val="100000"/>
              </a:lnSpc>
              <a:spcBef>
                <a:spcPts val="1400"/>
              </a:spcBef>
            </a:pPr>
            <a:r>
              <a:rPr lang="en-US" sz="1800" dirty="0">
                <a:solidFill>
                  <a:schemeClr val="accent3">
                    <a:lumMod val="25000"/>
                  </a:schemeClr>
                </a:solidFill>
                <a:latin typeface="Abadi" panose="020B0604020104020204" pitchFamily="34" charset="0"/>
              </a:rPr>
              <a:t>Circle on NASA Johnson Space Center at Houston, Texas.</a:t>
            </a:r>
          </a:p>
          <a:p>
            <a:pPr lvl="1">
              <a:lnSpc>
                <a:spcPct val="100000"/>
              </a:lnSpc>
              <a:spcBef>
                <a:spcPts val="1400"/>
              </a:spcBef>
            </a:pPr>
            <a:r>
              <a:rPr lang="en-US" sz="1800" dirty="0">
                <a:solidFill>
                  <a:schemeClr val="accent3">
                    <a:lumMod val="25000"/>
                  </a:schemeClr>
                </a:solidFill>
                <a:latin typeface="Abadi" panose="020B0604020104020204" pitchFamily="34" charset="0"/>
              </a:rPr>
              <a:t>Circle on each launch site and show the names.</a:t>
            </a:r>
          </a:p>
          <a:p>
            <a:pPr lvl="1">
              <a:lnSpc>
                <a:spcPct val="100000"/>
              </a:lnSpc>
              <a:spcBef>
                <a:spcPts val="1400"/>
              </a:spcBef>
            </a:pPr>
            <a:r>
              <a:rPr lang="en-US" sz="1800" dirty="0">
                <a:solidFill>
                  <a:schemeClr val="accent3">
                    <a:lumMod val="25000"/>
                  </a:schemeClr>
                </a:solidFill>
                <a:latin typeface="Abadi" panose="020B0604020104020204" pitchFamily="34" charset="0"/>
              </a:rPr>
              <a:t>White marker with green or red center to identify for success or failed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 on coastline, show the distance and a line from some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Line between a some launch site to its closest city, railway, and highway.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These objects are added to identify geographical patterns and understand better the context problem.</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spcBef>
                <a:spcPts val="600"/>
              </a:spcBef>
            </a:pPr>
            <a:r>
              <a:rPr lang="en-US" sz="2000" dirty="0">
                <a:solidFill>
                  <a:schemeClr val="accent3">
                    <a:lumMod val="25000"/>
                  </a:schemeClr>
                </a:solidFill>
                <a:latin typeface="Abadi" panose="020B0604020104020204" pitchFamily="34" charset="0"/>
              </a:rPr>
              <a:t>GitHub Notebook URL: https://github.com/demarquezs/IBM_DS_Capstone_Project/blob/master/notebooks/Interactive_Map.ipynb</a:t>
            </a: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0" y="1825625"/>
            <a:ext cx="11681637"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 Summary</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to select the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with success launch by launch site selected, include all.</a:t>
            </a:r>
          </a:p>
          <a:p>
            <a:pPr lvl="1">
              <a:lnSpc>
                <a:spcPct val="100000"/>
              </a:lnSpc>
              <a:spcBef>
                <a:spcPts val="1400"/>
              </a:spcBef>
            </a:pPr>
            <a:r>
              <a:rPr lang="en-US" sz="1800" dirty="0">
                <a:solidFill>
                  <a:schemeClr val="accent3">
                    <a:lumMod val="25000"/>
                  </a:schemeClr>
                </a:solidFill>
                <a:latin typeface="Abadi" panose="020B0604020104020204" pitchFamily="34" charset="0"/>
              </a:rPr>
              <a:t>Range slider to define the payload mass range for the next chart.</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showing success or failed launch per boost version, by launch site selected and payload mass range defined.</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These interactive items give us more information about how different features simultaneously could affects successful landing.</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Code URL:</a:t>
            </a:r>
          </a:p>
          <a:p>
            <a:pPr marL="0" indent="0">
              <a:buNone/>
            </a:pPr>
            <a:r>
              <a:rPr lang="en-US" sz="2200" dirty="0">
                <a:solidFill>
                  <a:schemeClr val="accent3">
                    <a:lumMod val="25000"/>
                  </a:schemeClr>
                </a:solidFill>
                <a:latin typeface="Abadi" panose="020B0604020104020204" pitchFamily="34" charset="0"/>
              </a:rPr>
              <a:t>   https://github.com/demarquezs/IBM_DS_Capstone_Project/blob/master/src/spacex_dash_app.py</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0" y="1825625"/>
            <a:ext cx="9745663" cy="4624794"/>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 the dataframe from URL </a:t>
            </a:r>
            <a:r>
              <a:rPr lang="en-US" sz="1600" b="0" dirty="0">
                <a:solidFill>
                  <a:srgbClr val="4D9900"/>
                </a:solidFill>
                <a:effectLst/>
                <a:latin typeface="Consolas" panose="020B0609020204030204" pitchFamily="49" charset="0"/>
                <a:hlinkClick r:id="rId3"/>
              </a:rPr>
              <a:t>https://cf-courses-data.s3.us.cloud-object-storage.appdomain.cloud/IBM-DS0321EN-SkillsNetwork/datasets/dataset_part_2.csv</a:t>
            </a:r>
            <a:r>
              <a:rPr lang="en-US" sz="1600" b="0" dirty="0">
                <a:solidFill>
                  <a:srgbClr val="4D9900"/>
                </a:solidFill>
                <a:effectLst/>
                <a:latin typeface="Consolas" panose="020B0609020204030204" pitchFamily="49" charset="0"/>
              </a:rPr>
              <a:t> </a:t>
            </a:r>
            <a:r>
              <a:rPr lang="en-US" sz="1600" b="0" dirty="0">
                <a:effectLst/>
                <a:latin typeface="Abadi" panose="020B0604020104020204" pitchFamily="34" charset="0"/>
              </a:rPr>
              <a:t>.</a:t>
            </a:r>
            <a:r>
              <a:rPr lang="en-US" sz="1600" b="0" dirty="0">
                <a:solidFill>
                  <a:srgbClr val="4D9900"/>
                </a:solidFill>
                <a:effectLst/>
                <a:latin typeface="Consolas" panose="020B0609020204030204" pitchFamily="49"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Define X </a:t>
            </a:r>
            <a:r>
              <a:rPr lang="en-US" sz="2200" dirty="0" err="1">
                <a:solidFill>
                  <a:schemeClr val="accent3">
                    <a:lumMod val="25000"/>
                  </a:schemeClr>
                </a:solidFill>
                <a:latin typeface="Abadi" panose="020B0604020104020204" pitchFamily="34" charset="0"/>
              </a:rPr>
              <a:t>varible</a:t>
            </a:r>
            <a:r>
              <a:rPr lang="en-US" sz="2200" dirty="0">
                <a:solidFill>
                  <a:schemeClr val="accent3">
                    <a:lumMod val="25000"/>
                  </a:schemeClr>
                </a:solidFill>
                <a:latin typeface="Abadi" panose="020B0604020104020204" pitchFamily="34" charset="0"/>
              </a:rPr>
              <a:t> and Y (goal) variable into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array.</a:t>
            </a:r>
          </a:p>
          <a:p>
            <a:pPr>
              <a:lnSpc>
                <a:spcPct val="100000"/>
              </a:lnSpc>
              <a:spcBef>
                <a:spcPts val="1400"/>
              </a:spcBef>
            </a:pPr>
            <a:r>
              <a:rPr lang="en-US" sz="2200" dirty="0">
                <a:solidFill>
                  <a:schemeClr val="accent3">
                    <a:lumMod val="25000"/>
                  </a:schemeClr>
                </a:solidFill>
                <a:latin typeface="Abadi" panose="020B0604020104020204" pitchFamily="34" charset="0"/>
              </a:rPr>
              <a:t>Standardize X and reassign it to the variable X.</a:t>
            </a:r>
          </a:p>
          <a:p>
            <a:pPr>
              <a:lnSpc>
                <a:spcPct val="100000"/>
              </a:lnSpc>
              <a:spcBef>
                <a:spcPts val="1400"/>
              </a:spcBef>
            </a:pPr>
            <a:r>
              <a:rPr lang="en-US" sz="2200" dirty="0">
                <a:solidFill>
                  <a:schemeClr val="accent3">
                    <a:lumMod val="25000"/>
                  </a:schemeClr>
                </a:solidFill>
                <a:latin typeface="Abadi" panose="020B0604020104020204" pitchFamily="34" charset="0"/>
              </a:rPr>
              <a:t>Split X data in training (80%) and testing (20%)</a:t>
            </a:r>
          </a:p>
          <a:p>
            <a:pPr>
              <a:lnSpc>
                <a:spcPct val="100000"/>
              </a:lnSpc>
              <a:spcBef>
                <a:spcPts val="1400"/>
              </a:spcBef>
            </a:pPr>
            <a:r>
              <a:rPr lang="en-US" sz="2200" dirty="0">
                <a:solidFill>
                  <a:schemeClr val="accent3">
                    <a:lumMod val="25000"/>
                  </a:schemeClr>
                </a:solidFill>
                <a:latin typeface="Abadi" panose="020B0604020104020204" pitchFamily="34" charset="0"/>
              </a:rPr>
              <a:t>Create models:  Logistic Regression, Support Vector Machine, Decision Tree Classifier, and  K Nearest.</a:t>
            </a:r>
          </a:p>
          <a:p>
            <a:pPr>
              <a:lnSpc>
                <a:spcPct val="100000"/>
              </a:lnSpc>
              <a:spcBef>
                <a:spcPts val="1400"/>
              </a:spcBef>
            </a:pPr>
            <a:r>
              <a:rPr lang="en-US" sz="2200" dirty="0">
                <a:solidFill>
                  <a:schemeClr val="accent3">
                    <a:lumMod val="25000"/>
                  </a:schemeClr>
                </a:solidFill>
                <a:latin typeface="Abadi" panose="020B0604020104020204" pitchFamily="34" charset="0"/>
              </a:rPr>
              <a:t>Evaluate them with their accuracy and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With the data obtained previously, determine the best model.</a:t>
            </a:r>
          </a:p>
          <a:p>
            <a:pPr>
              <a:lnSpc>
                <a:spcPct val="100000"/>
              </a:lnSpc>
              <a:spcBef>
                <a:spcPts val="1400"/>
              </a:spcBef>
            </a:pPr>
            <a:r>
              <a:rPr lang="en-US" sz="2200" dirty="0">
                <a:solidFill>
                  <a:schemeClr val="accent3">
                    <a:lumMod val="25000"/>
                  </a:schemeClr>
                </a:solidFill>
                <a:latin typeface="Abadi" panose="020B0604020104020204" pitchFamily="34" charset="0"/>
              </a:rPr>
              <a:t>Save (best) model object.</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GitHub Notebook URL: https://github.com/demarquezs/IBM_DS_Capstone_Project/blob/master/notebooks/SpaceX_Machine_Learning_Prediction.ipynb</a:t>
            </a:r>
          </a:p>
          <a:p>
            <a:pPr>
              <a:lnSpc>
                <a:spcPct val="100000"/>
              </a:lnSpc>
              <a:spcBef>
                <a:spcPts val="1400"/>
              </a:spcBef>
            </a:pPr>
            <a:r>
              <a:rPr lang="en-US" sz="2400" dirty="0">
                <a:solidFill>
                  <a:schemeClr val="accent3">
                    <a:lumMod val="25000"/>
                  </a:schemeClr>
                </a:solidFill>
                <a:latin typeface="Abadi" panose="020B0604020104020204" pitchFamily="34" charset="0"/>
              </a:rPr>
              <a:t>GitHub Model URL:https://github.com/demarquezs/IBM_DS_Capstone_Project/blob/master/models/spacex_classifier.pkl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722D39CA-03D2-7BE6-70EE-28FA7B296393}"/>
              </a:ext>
            </a:extLst>
          </p:cNvPr>
          <p:cNvSpPr/>
          <p:nvPr/>
        </p:nvSpPr>
        <p:spPr>
          <a:xfrm>
            <a:off x="9925489" y="1396151"/>
            <a:ext cx="1772092" cy="614136"/>
          </a:xfrm>
          <a:prstGeom prst="roundRect">
            <a:avLst/>
          </a:prstGeom>
          <a:solidFill>
            <a:srgbClr val="CADFF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1200" dirty="0">
                <a:solidFill>
                  <a:schemeClr val="tx1"/>
                </a:solidFill>
              </a:rPr>
              <a:t>Load dataframe and define X and Y data</a:t>
            </a:r>
          </a:p>
        </p:txBody>
      </p:sp>
      <p:sp>
        <p:nvSpPr>
          <p:cNvPr id="7" name="Rectangle: Rounded Corners 6">
            <a:extLst>
              <a:ext uri="{FF2B5EF4-FFF2-40B4-BE49-F238E27FC236}">
                <a16:creationId xmlns:a16="http://schemas.microsoft.com/office/drawing/2014/main" id="{17FB94AF-FBDF-57E2-FDB4-76F1756DD738}"/>
              </a:ext>
            </a:extLst>
          </p:cNvPr>
          <p:cNvSpPr/>
          <p:nvPr/>
        </p:nvSpPr>
        <p:spPr>
          <a:xfrm>
            <a:off x="9925489" y="3453335"/>
            <a:ext cx="1772092" cy="614136"/>
          </a:xfrm>
          <a:prstGeom prst="roundRect">
            <a:avLst/>
          </a:prstGeom>
          <a:solidFill>
            <a:srgbClr val="CADFF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err="1">
                <a:solidFill>
                  <a:schemeClr val="tx1"/>
                </a:solidFill>
              </a:rPr>
              <a:t>Create</a:t>
            </a:r>
            <a:r>
              <a:rPr lang="es-CO" sz="1200" dirty="0">
                <a:solidFill>
                  <a:schemeClr val="tx1"/>
                </a:solidFill>
              </a:rPr>
              <a:t> and </a:t>
            </a:r>
            <a:r>
              <a:rPr lang="es-CO" sz="1200" dirty="0" err="1">
                <a:solidFill>
                  <a:schemeClr val="tx1"/>
                </a:solidFill>
              </a:rPr>
              <a:t>evaluate</a:t>
            </a:r>
            <a:r>
              <a:rPr lang="es-CO" sz="1200" dirty="0">
                <a:solidFill>
                  <a:schemeClr val="tx1"/>
                </a:solidFill>
              </a:rPr>
              <a:t> </a:t>
            </a:r>
            <a:r>
              <a:rPr lang="es-CO" sz="1200" dirty="0" err="1">
                <a:solidFill>
                  <a:schemeClr val="tx1"/>
                </a:solidFill>
              </a:rPr>
              <a:t>differents</a:t>
            </a:r>
            <a:r>
              <a:rPr lang="es-CO" sz="1200" dirty="0">
                <a:solidFill>
                  <a:schemeClr val="tx1"/>
                </a:solidFill>
              </a:rPr>
              <a:t> </a:t>
            </a:r>
            <a:r>
              <a:rPr lang="es-CO" sz="1200" dirty="0" err="1">
                <a:solidFill>
                  <a:schemeClr val="tx1"/>
                </a:solidFill>
              </a:rPr>
              <a:t>models</a:t>
            </a:r>
            <a:endParaRPr lang="en-US" sz="1200" dirty="0"/>
          </a:p>
        </p:txBody>
      </p:sp>
      <p:sp>
        <p:nvSpPr>
          <p:cNvPr id="8" name="Rectangle: Rounded Corners 7">
            <a:extLst>
              <a:ext uri="{FF2B5EF4-FFF2-40B4-BE49-F238E27FC236}">
                <a16:creationId xmlns:a16="http://schemas.microsoft.com/office/drawing/2014/main" id="{8746BB8B-6819-9307-20CC-CC292FE5FF6B}"/>
              </a:ext>
            </a:extLst>
          </p:cNvPr>
          <p:cNvSpPr/>
          <p:nvPr/>
        </p:nvSpPr>
        <p:spPr>
          <a:xfrm>
            <a:off x="9925489" y="4481927"/>
            <a:ext cx="1772092" cy="614136"/>
          </a:xfrm>
          <a:prstGeom prst="roundRect">
            <a:avLst/>
          </a:prstGeom>
          <a:solidFill>
            <a:srgbClr val="CADFF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a:solidFill>
                  <a:schemeClr val="tx1"/>
                </a:solidFill>
              </a:rPr>
              <a:t>D</a:t>
            </a:r>
            <a:r>
              <a:rPr lang="en-US" sz="1200" dirty="0" err="1">
                <a:solidFill>
                  <a:schemeClr val="tx1"/>
                </a:solidFill>
              </a:rPr>
              <a:t>etermine</a:t>
            </a:r>
            <a:r>
              <a:rPr lang="en-US" sz="1200" dirty="0">
                <a:solidFill>
                  <a:schemeClr val="tx1"/>
                </a:solidFill>
              </a:rPr>
              <a:t> the best model</a:t>
            </a:r>
          </a:p>
        </p:txBody>
      </p:sp>
      <p:cxnSp>
        <p:nvCxnSpPr>
          <p:cNvPr id="9" name="Straight Arrow Connector 8">
            <a:extLst>
              <a:ext uri="{FF2B5EF4-FFF2-40B4-BE49-F238E27FC236}">
                <a16:creationId xmlns:a16="http://schemas.microsoft.com/office/drawing/2014/main" id="{73602579-C19A-AF1D-E39C-8EAE9BD0BA09}"/>
              </a:ext>
            </a:extLst>
          </p:cNvPr>
          <p:cNvCxnSpPr>
            <a:cxnSpLocks/>
            <a:stCxn id="2" idx="2"/>
            <a:endCxn id="15" idx="0"/>
          </p:cNvCxnSpPr>
          <p:nvPr/>
        </p:nvCxnSpPr>
        <p:spPr>
          <a:xfrm>
            <a:off x="10811535" y="2010287"/>
            <a:ext cx="0" cy="414456"/>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DA016D14-BBA0-6A06-E3C0-41CE90A7F726}"/>
              </a:ext>
            </a:extLst>
          </p:cNvPr>
          <p:cNvSpPr/>
          <p:nvPr/>
        </p:nvSpPr>
        <p:spPr>
          <a:xfrm>
            <a:off x="9925489" y="5510518"/>
            <a:ext cx="1772092" cy="614136"/>
          </a:xfrm>
          <a:prstGeom prst="roundRect">
            <a:avLst/>
          </a:prstGeom>
          <a:solidFill>
            <a:srgbClr val="CADFF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1200" dirty="0">
                <a:solidFill>
                  <a:schemeClr val="tx1"/>
                </a:solidFill>
              </a:rPr>
              <a:t>Save the model</a:t>
            </a:r>
          </a:p>
        </p:txBody>
      </p:sp>
      <p:sp>
        <p:nvSpPr>
          <p:cNvPr id="15" name="Rectangle: Rounded Corners 14">
            <a:extLst>
              <a:ext uri="{FF2B5EF4-FFF2-40B4-BE49-F238E27FC236}">
                <a16:creationId xmlns:a16="http://schemas.microsoft.com/office/drawing/2014/main" id="{6F0A7021-D662-2A5F-E8CD-3B89AA790E29}"/>
              </a:ext>
            </a:extLst>
          </p:cNvPr>
          <p:cNvSpPr/>
          <p:nvPr/>
        </p:nvSpPr>
        <p:spPr>
          <a:xfrm>
            <a:off x="9925489" y="2424743"/>
            <a:ext cx="1772092" cy="614136"/>
          </a:xfrm>
          <a:prstGeom prst="roundRect">
            <a:avLst/>
          </a:prstGeom>
          <a:solidFill>
            <a:srgbClr val="CADFF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US" sz="1200" dirty="0">
                <a:solidFill>
                  <a:schemeClr val="tx1"/>
                </a:solidFill>
              </a:rPr>
              <a:t>Standardize X and split data into training and testing</a:t>
            </a:r>
          </a:p>
        </p:txBody>
      </p:sp>
      <p:cxnSp>
        <p:nvCxnSpPr>
          <p:cNvPr id="25" name="Straight Arrow Connector 24">
            <a:extLst>
              <a:ext uri="{FF2B5EF4-FFF2-40B4-BE49-F238E27FC236}">
                <a16:creationId xmlns:a16="http://schemas.microsoft.com/office/drawing/2014/main" id="{B360F75C-5837-FF8D-8943-39E7C67B16BE}"/>
              </a:ext>
            </a:extLst>
          </p:cNvPr>
          <p:cNvCxnSpPr>
            <a:cxnSpLocks/>
            <a:stCxn id="15" idx="2"/>
            <a:endCxn id="7" idx="0"/>
          </p:cNvCxnSpPr>
          <p:nvPr/>
        </p:nvCxnSpPr>
        <p:spPr>
          <a:xfrm>
            <a:off x="10811535" y="3038879"/>
            <a:ext cx="0" cy="414456"/>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F1D7ACD-4C2E-DEDD-61BF-2CBBADEA94F3}"/>
              </a:ext>
            </a:extLst>
          </p:cNvPr>
          <p:cNvCxnSpPr>
            <a:cxnSpLocks/>
            <a:stCxn id="7" idx="2"/>
            <a:endCxn id="8" idx="0"/>
          </p:cNvCxnSpPr>
          <p:nvPr/>
        </p:nvCxnSpPr>
        <p:spPr>
          <a:xfrm>
            <a:off x="10811535" y="4067471"/>
            <a:ext cx="0" cy="414456"/>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DB5B3A4-6C2E-248B-18EC-17250C5F7BBB}"/>
              </a:ext>
            </a:extLst>
          </p:cNvPr>
          <p:cNvCxnSpPr>
            <a:cxnSpLocks/>
            <a:stCxn id="8" idx="2"/>
            <a:endCxn id="10" idx="0"/>
          </p:cNvCxnSpPr>
          <p:nvPr/>
        </p:nvCxnSpPr>
        <p:spPr>
          <a:xfrm>
            <a:off x="10811535" y="5096063"/>
            <a:ext cx="0" cy="414455"/>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9387396" cy="430284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With EDA we found that:</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 and VAFB SLC 4E has the best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The best orbits for successful landing are SSO, VLEO, MEO, and GEO</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successful landing has increased over the years.</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doesn’t affect the success rate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Interactive Dashboard we notice: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 is the best site.</a:t>
            </a:r>
          </a:p>
          <a:p>
            <a:pPr lvl="1">
              <a:lnSpc>
                <a:spcPct val="100000"/>
              </a:lnSpc>
              <a:spcBef>
                <a:spcPts val="1400"/>
              </a:spcBef>
            </a:pPr>
            <a:r>
              <a:rPr lang="en-US" sz="1800" dirty="0">
                <a:solidFill>
                  <a:schemeClr val="accent3">
                    <a:lumMod val="25000"/>
                  </a:schemeClr>
                </a:solidFill>
                <a:latin typeface="Abadi" panose="020B0604020104020204" pitchFamily="34" charset="0"/>
              </a:rPr>
              <a:t>FT is the best boost version for lower values of Payload Mass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that Logistic Regression is the best predictive model.</a:t>
            </a: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337620" y="4800600"/>
            <a:ext cx="11432624" cy="1371600"/>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see that at all sites, as the flight number increases, the successful landings increase. Another insight is that CCAFS SLC-40 was the test site; we can see at the other sites that there are fewer failed landings.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2EFDDEE-8E40-432A-EC76-AC9D21046D09}"/>
              </a:ext>
            </a:extLst>
          </p:cNvPr>
          <p:cNvPicPr>
            <a:picLocks noChangeAspect="1"/>
          </p:cNvPicPr>
          <p:nvPr/>
        </p:nvPicPr>
        <p:blipFill>
          <a:blip r:embed="rId3"/>
          <a:stretch>
            <a:fillRect/>
          </a:stretch>
        </p:blipFill>
        <p:spPr>
          <a:xfrm>
            <a:off x="337619" y="1584479"/>
            <a:ext cx="11432625" cy="27819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733106" y="5709506"/>
            <a:ext cx="10725786" cy="81330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see that the payload mass doesn't have a relationship with the launch site in terms of increasing the quantity of successful landings.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37B4D8E-871E-1A9C-B219-6A91BE861F20}"/>
              </a:ext>
            </a:extLst>
          </p:cNvPr>
          <p:cNvPicPr>
            <a:picLocks noChangeAspect="1"/>
          </p:cNvPicPr>
          <p:nvPr/>
        </p:nvPicPr>
        <p:blipFill>
          <a:blip r:embed="rId3"/>
          <a:stretch>
            <a:fillRect/>
          </a:stretch>
        </p:blipFill>
        <p:spPr>
          <a:xfrm>
            <a:off x="733107" y="1435050"/>
            <a:ext cx="10725785" cy="41002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626656" y="5770301"/>
            <a:ext cx="10938687" cy="99355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a high number of success landing un VLEO and SSO orbits. HEO and ES-L1 could be a good orbits but we need more information. </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E8BB209-FA23-A6E0-4DE0-6CA6D051A392}"/>
              </a:ext>
            </a:extLst>
          </p:cNvPr>
          <p:cNvPicPr>
            <a:picLocks noChangeAspect="1"/>
          </p:cNvPicPr>
          <p:nvPr/>
        </p:nvPicPr>
        <p:blipFill>
          <a:blip r:embed="rId3"/>
          <a:stretch>
            <a:fillRect/>
          </a:stretch>
        </p:blipFill>
        <p:spPr>
          <a:xfrm>
            <a:off x="626656" y="1468195"/>
            <a:ext cx="10938687" cy="40090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0" y="5139069"/>
            <a:ext cx="10583789" cy="2521799"/>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VLEO have better success landing in fewer Flight Number. LEO have the better in major. SSO don’t has failed landing. HEO only has one flight number and it’s successful. The other orbits have a mix of results.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73F1F4E-6DD1-B13C-26DA-C1F05FB23D43}"/>
              </a:ext>
            </a:extLst>
          </p:cNvPr>
          <p:cNvPicPr>
            <a:picLocks noChangeAspect="1"/>
          </p:cNvPicPr>
          <p:nvPr/>
        </p:nvPicPr>
        <p:blipFill>
          <a:blip r:embed="rId3"/>
          <a:stretch>
            <a:fillRect/>
          </a:stretch>
        </p:blipFill>
        <p:spPr>
          <a:xfrm>
            <a:off x="838199" y="1535484"/>
            <a:ext cx="10515600" cy="347451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011" y="4938890"/>
            <a:ext cx="10684798" cy="1371600"/>
          </a:xfrm>
          <a:prstGeom prst="rect">
            <a:avLst/>
          </a:prstGeom>
        </p:spPr>
        <p:txBody>
          <a:bodyPr>
            <a:normAutofit fontScale="925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LEO and ISS when the payload mass has incremented, the successful landing too. For SSO has successful landing in lower payload mass, but we don’t know what happen if it be increased.</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B56D2E2-C292-174A-264E-82ED1779CEF7}"/>
              </a:ext>
            </a:extLst>
          </p:cNvPr>
          <p:cNvPicPr>
            <a:picLocks noChangeAspect="1"/>
          </p:cNvPicPr>
          <p:nvPr/>
        </p:nvPicPr>
        <p:blipFill>
          <a:blip r:embed="rId3"/>
          <a:stretch>
            <a:fillRect/>
          </a:stretch>
        </p:blipFill>
        <p:spPr>
          <a:xfrm>
            <a:off x="770012" y="1525606"/>
            <a:ext cx="10583788" cy="34970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770011" y="5741573"/>
            <a:ext cx="11100391"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observe that the success rate since 2013 kept increasing till 2020.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0F700DA-32E5-CEFA-095E-C77CA936DAD1}"/>
              </a:ext>
            </a:extLst>
          </p:cNvPr>
          <p:cNvPicPr>
            <a:picLocks noChangeAspect="1"/>
          </p:cNvPicPr>
          <p:nvPr/>
        </p:nvPicPr>
        <p:blipFill>
          <a:blip r:embed="rId3"/>
          <a:stretch>
            <a:fillRect/>
          </a:stretch>
        </p:blipFill>
        <p:spPr>
          <a:xfrm>
            <a:off x="770010" y="1554000"/>
            <a:ext cx="10583789" cy="38517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Picture 9">
            <a:extLst>
              <a:ext uri="{FF2B5EF4-FFF2-40B4-BE49-F238E27FC236}">
                <a16:creationId xmlns:a16="http://schemas.microsoft.com/office/drawing/2014/main" id="{78A78366-87BB-A748-DC76-B1D3160FC35C}"/>
              </a:ext>
            </a:extLst>
          </p:cNvPr>
          <p:cNvPicPr>
            <a:picLocks noChangeAspect="1"/>
          </p:cNvPicPr>
          <p:nvPr/>
        </p:nvPicPr>
        <p:blipFill>
          <a:blip r:embed="rId3"/>
          <a:stretch>
            <a:fillRect/>
          </a:stretch>
        </p:blipFill>
        <p:spPr>
          <a:xfrm>
            <a:off x="770011" y="2318766"/>
            <a:ext cx="3086063" cy="1034115"/>
          </a:xfrm>
          <a:prstGeom prst="rect">
            <a:avLst/>
          </a:prstGeom>
        </p:spPr>
      </p:pic>
      <p:pic>
        <p:nvPicPr>
          <p:cNvPr id="12" name="Picture 11">
            <a:extLst>
              <a:ext uri="{FF2B5EF4-FFF2-40B4-BE49-F238E27FC236}">
                <a16:creationId xmlns:a16="http://schemas.microsoft.com/office/drawing/2014/main" id="{500B598C-7931-4031-F197-FF1519E269C8}"/>
              </a:ext>
            </a:extLst>
          </p:cNvPr>
          <p:cNvPicPr>
            <a:picLocks noChangeAspect="1"/>
          </p:cNvPicPr>
          <p:nvPr/>
        </p:nvPicPr>
        <p:blipFill>
          <a:blip r:embed="rId4"/>
          <a:srcRect l="11776" r="5939"/>
          <a:stretch/>
        </p:blipFill>
        <p:spPr>
          <a:xfrm>
            <a:off x="8697434" y="1992703"/>
            <a:ext cx="1371088" cy="1799578"/>
          </a:xfrm>
          <a:prstGeom prst="rect">
            <a:avLst/>
          </a:prstGeom>
        </p:spPr>
      </p:pic>
      <p:sp>
        <p:nvSpPr>
          <p:cNvPr id="14" name="TextBox 13">
            <a:extLst>
              <a:ext uri="{FF2B5EF4-FFF2-40B4-BE49-F238E27FC236}">
                <a16:creationId xmlns:a16="http://schemas.microsoft.com/office/drawing/2014/main" id="{09BE9E44-3AA8-B02C-5C74-BC148975EC9E}"/>
              </a:ext>
            </a:extLst>
          </p:cNvPr>
          <p:cNvSpPr txBox="1"/>
          <p:nvPr/>
        </p:nvSpPr>
        <p:spPr>
          <a:xfrm>
            <a:off x="770011" y="4118344"/>
            <a:ext cx="5014101"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use DISTINCT to find the Site Names.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FCAA4094-8FBD-D0DB-A1D0-12ACE58D454E}"/>
              </a:ext>
            </a:extLst>
          </p:cNvPr>
          <p:cNvPicPr>
            <a:picLocks noChangeAspect="1"/>
          </p:cNvPicPr>
          <p:nvPr/>
        </p:nvPicPr>
        <p:blipFill>
          <a:blip r:embed="rId3"/>
          <a:stretch>
            <a:fillRect/>
          </a:stretch>
        </p:blipFill>
        <p:spPr>
          <a:xfrm>
            <a:off x="770011" y="1596675"/>
            <a:ext cx="3702752" cy="1393977"/>
          </a:xfrm>
          <a:prstGeom prst="rect">
            <a:avLst/>
          </a:prstGeom>
        </p:spPr>
      </p:pic>
      <p:pic>
        <p:nvPicPr>
          <p:cNvPr id="8" name="Picture 7">
            <a:extLst>
              <a:ext uri="{FF2B5EF4-FFF2-40B4-BE49-F238E27FC236}">
                <a16:creationId xmlns:a16="http://schemas.microsoft.com/office/drawing/2014/main" id="{595DDAC1-570B-09CC-EE56-69C951C5800E}"/>
              </a:ext>
            </a:extLst>
          </p:cNvPr>
          <p:cNvPicPr>
            <a:picLocks noChangeAspect="1"/>
          </p:cNvPicPr>
          <p:nvPr/>
        </p:nvPicPr>
        <p:blipFill>
          <a:blip r:embed="rId4"/>
          <a:stretch>
            <a:fillRect/>
          </a:stretch>
        </p:blipFill>
        <p:spPr>
          <a:xfrm>
            <a:off x="770011" y="3332153"/>
            <a:ext cx="10630446" cy="1809843"/>
          </a:xfrm>
          <a:prstGeom prst="rect">
            <a:avLst/>
          </a:prstGeom>
        </p:spPr>
      </p:pic>
      <p:sp>
        <p:nvSpPr>
          <p:cNvPr id="9" name="TextBox 8">
            <a:extLst>
              <a:ext uri="{FF2B5EF4-FFF2-40B4-BE49-F238E27FC236}">
                <a16:creationId xmlns:a16="http://schemas.microsoft.com/office/drawing/2014/main" id="{A433E665-539D-DD7B-CE1C-E06DA4AFF50F}"/>
              </a:ext>
            </a:extLst>
          </p:cNvPr>
          <p:cNvSpPr txBox="1"/>
          <p:nvPr/>
        </p:nvSpPr>
        <p:spPr>
          <a:xfrm>
            <a:off x="770010" y="5564507"/>
            <a:ext cx="8303105"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use LIKE to only found KSC records and LIMIT 5 to find only five launch sites.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0FC139B-C028-0359-602E-5CF054A03E42}"/>
              </a:ext>
            </a:extLst>
          </p:cNvPr>
          <p:cNvPicPr>
            <a:picLocks noChangeAspect="1"/>
          </p:cNvPicPr>
          <p:nvPr/>
        </p:nvPicPr>
        <p:blipFill>
          <a:blip r:embed="rId3"/>
          <a:srcRect r="13457"/>
          <a:stretch/>
        </p:blipFill>
        <p:spPr>
          <a:xfrm>
            <a:off x="770012" y="1792670"/>
            <a:ext cx="3787812" cy="1281652"/>
          </a:xfrm>
          <a:prstGeom prst="rect">
            <a:avLst/>
          </a:prstGeom>
        </p:spPr>
      </p:pic>
      <p:pic>
        <p:nvPicPr>
          <p:cNvPr id="8" name="Picture 7">
            <a:extLst>
              <a:ext uri="{FF2B5EF4-FFF2-40B4-BE49-F238E27FC236}">
                <a16:creationId xmlns:a16="http://schemas.microsoft.com/office/drawing/2014/main" id="{2B1516EE-0E7A-1F38-9920-0C99A5AAEA78}"/>
              </a:ext>
            </a:extLst>
          </p:cNvPr>
          <p:cNvPicPr>
            <a:picLocks noChangeAspect="1"/>
          </p:cNvPicPr>
          <p:nvPr/>
        </p:nvPicPr>
        <p:blipFill>
          <a:blip r:embed="rId4"/>
          <a:stretch>
            <a:fillRect/>
          </a:stretch>
        </p:blipFill>
        <p:spPr>
          <a:xfrm>
            <a:off x="7113350" y="1792669"/>
            <a:ext cx="2349628" cy="783210"/>
          </a:xfrm>
          <a:prstGeom prst="rect">
            <a:avLst/>
          </a:prstGeom>
        </p:spPr>
      </p:pic>
      <p:sp>
        <p:nvSpPr>
          <p:cNvPr id="9" name="TextBox 8">
            <a:extLst>
              <a:ext uri="{FF2B5EF4-FFF2-40B4-BE49-F238E27FC236}">
                <a16:creationId xmlns:a16="http://schemas.microsoft.com/office/drawing/2014/main" id="{08BFD883-76B9-3883-6D38-D06783C1C762}"/>
              </a:ext>
            </a:extLst>
          </p:cNvPr>
          <p:cNvSpPr txBox="1"/>
          <p:nvPr/>
        </p:nvSpPr>
        <p:spPr>
          <a:xfrm>
            <a:off x="770010" y="3731336"/>
            <a:ext cx="10515601"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To find the total payload mass we use SUM function and use WHERE to define only for costumer NASA (CRS).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A5CB9C0-85FC-412E-7662-5EB4CF01A851}"/>
              </a:ext>
            </a:extLst>
          </p:cNvPr>
          <p:cNvPicPr>
            <a:picLocks noChangeAspect="1"/>
          </p:cNvPicPr>
          <p:nvPr/>
        </p:nvPicPr>
        <p:blipFill>
          <a:blip r:embed="rId3"/>
          <a:stretch>
            <a:fillRect/>
          </a:stretch>
        </p:blipFill>
        <p:spPr>
          <a:xfrm>
            <a:off x="770011" y="1921959"/>
            <a:ext cx="4000463" cy="1302903"/>
          </a:xfrm>
          <a:prstGeom prst="rect">
            <a:avLst/>
          </a:prstGeom>
        </p:spPr>
      </p:pic>
      <p:pic>
        <p:nvPicPr>
          <p:cNvPr id="8" name="Picture 7">
            <a:extLst>
              <a:ext uri="{FF2B5EF4-FFF2-40B4-BE49-F238E27FC236}">
                <a16:creationId xmlns:a16="http://schemas.microsoft.com/office/drawing/2014/main" id="{9108FDBC-46C5-4D84-3CBA-B5B5D851541B}"/>
              </a:ext>
            </a:extLst>
          </p:cNvPr>
          <p:cNvPicPr>
            <a:picLocks noChangeAspect="1"/>
          </p:cNvPicPr>
          <p:nvPr/>
        </p:nvPicPr>
        <p:blipFill>
          <a:blip r:embed="rId4"/>
          <a:stretch>
            <a:fillRect/>
          </a:stretch>
        </p:blipFill>
        <p:spPr>
          <a:xfrm>
            <a:off x="8114731" y="1923192"/>
            <a:ext cx="2404413" cy="829638"/>
          </a:xfrm>
          <a:prstGeom prst="rect">
            <a:avLst/>
          </a:prstGeom>
        </p:spPr>
      </p:pic>
      <p:sp>
        <p:nvSpPr>
          <p:cNvPr id="9" name="TextBox 8">
            <a:extLst>
              <a:ext uri="{FF2B5EF4-FFF2-40B4-BE49-F238E27FC236}">
                <a16:creationId xmlns:a16="http://schemas.microsoft.com/office/drawing/2014/main" id="{929D50B0-2F8B-811B-1AEE-FF2365ED2CA6}"/>
              </a:ext>
            </a:extLst>
          </p:cNvPr>
          <p:cNvSpPr txBox="1"/>
          <p:nvPr/>
        </p:nvSpPr>
        <p:spPr>
          <a:xfrm>
            <a:off x="770010" y="4103119"/>
            <a:ext cx="10515601"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To find the average payload mass we use AVG function and use WHERE to define only for Booster version ‘F9 v1.1.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4BBB311-F1F3-7689-C8D0-C9DC97FEECAD}"/>
              </a:ext>
            </a:extLst>
          </p:cNvPr>
          <p:cNvPicPr>
            <a:picLocks noChangeAspect="1"/>
          </p:cNvPicPr>
          <p:nvPr/>
        </p:nvPicPr>
        <p:blipFill>
          <a:blip r:embed="rId3"/>
          <a:stretch>
            <a:fillRect/>
          </a:stretch>
        </p:blipFill>
        <p:spPr>
          <a:xfrm>
            <a:off x="772706" y="1766045"/>
            <a:ext cx="5046848" cy="1317693"/>
          </a:xfrm>
          <a:prstGeom prst="rect">
            <a:avLst/>
          </a:prstGeom>
        </p:spPr>
      </p:pic>
      <p:pic>
        <p:nvPicPr>
          <p:cNvPr id="8" name="Picture 7">
            <a:extLst>
              <a:ext uri="{FF2B5EF4-FFF2-40B4-BE49-F238E27FC236}">
                <a16:creationId xmlns:a16="http://schemas.microsoft.com/office/drawing/2014/main" id="{CA06F53F-36BB-B7E0-3063-428D13D94695}"/>
              </a:ext>
            </a:extLst>
          </p:cNvPr>
          <p:cNvPicPr>
            <a:picLocks noChangeAspect="1"/>
          </p:cNvPicPr>
          <p:nvPr/>
        </p:nvPicPr>
        <p:blipFill>
          <a:blip r:embed="rId4"/>
          <a:stretch>
            <a:fillRect/>
          </a:stretch>
        </p:blipFill>
        <p:spPr>
          <a:xfrm>
            <a:off x="8333612" y="2083675"/>
            <a:ext cx="1271132" cy="752963"/>
          </a:xfrm>
          <a:prstGeom prst="rect">
            <a:avLst/>
          </a:prstGeom>
        </p:spPr>
      </p:pic>
      <p:sp>
        <p:nvSpPr>
          <p:cNvPr id="9" name="TextBox 8">
            <a:extLst>
              <a:ext uri="{FF2B5EF4-FFF2-40B4-BE49-F238E27FC236}">
                <a16:creationId xmlns:a16="http://schemas.microsoft.com/office/drawing/2014/main" id="{B2DDFFFA-CBA2-F781-C581-533D3BA229E7}"/>
              </a:ext>
            </a:extLst>
          </p:cNvPr>
          <p:cNvSpPr txBox="1"/>
          <p:nvPr/>
        </p:nvSpPr>
        <p:spPr>
          <a:xfrm>
            <a:off x="770010" y="3649466"/>
            <a:ext cx="10515601"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To find the </a:t>
            </a:r>
            <a:r>
              <a:rPr lang="en-US" dirty="0">
                <a:solidFill>
                  <a:schemeClr val="accent3">
                    <a:lumMod val="25000"/>
                  </a:schemeClr>
                </a:solidFill>
                <a:latin typeface="Abadi" panose="020B0604020104020204" pitchFamily="34" charset="0"/>
              </a:rPr>
              <a:t>first date that have successful lading </a:t>
            </a:r>
            <a:r>
              <a:rPr lang="en-US" sz="1800" dirty="0">
                <a:solidFill>
                  <a:schemeClr val="accent3">
                    <a:lumMod val="25000"/>
                  </a:schemeClr>
                </a:solidFill>
                <a:latin typeface="Abadi" panose="020B0604020104020204" pitchFamily="34" charset="0"/>
              </a:rPr>
              <a:t>we use MIN function over </a:t>
            </a:r>
            <a:r>
              <a:rPr lang="en-US" dirty="0">
                <a:solidFill>
                  <a:schemeClr val="accent3">
                    <a:lumMod val="25000"/>
                  </a:schemeClr>
                </a:solidFill>
                <a:latin typeface="Abadi" panose="020B0604020104020204" pitchFamily="34" charset="0"/>
              </a:rPr>
              <a:t>Date column </a:t>
            </a:r>
            <a:r>
              <a:rPr lang="en-US" sz="1800" dirty="0">
                <a:solidFill>
                  <a:schemeClr val="accent3">
                    <a:lumMod val="25000"/>
                  </a:schemeClr>
                </a:solidFill>
                <a:latin typeface="Abadi" panose="020B0604020104020204" pitchFamily="34" charset="0"/>
              </a:rPr>
              <a:t>and use WHERE to define only for landing outcome ‘Success (drone ship)’</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A12B31D-0949-5EF9-EDB7-325A41CD3BCF}"/>
              </a:ext>
            </a:extLst>
          </p:cNvPr>
          <p:cNvPicPr>
            <a:picLocks noChangeAspect="1"/>
          </p:cNvPicPr>
          <p:nvPr/>
        </p:nvPicPr>
        <p:blipFill>
          <a:blip r:embed="rId3"/>
          <a:stretch>
            <a:fillRect/>
          </a:stretch>
        </p:blipFill>
        <p:spPr>
          <a:xfrm>
            <a:off x="770010" y="1805078"/>
            <a:ext cx="10681633" cy="945209"/>
          </a:xfrm>
          <a:prstGeom prst="rect">
            <a:avLst/>
          </a:prstGeom>
        </p:spPr>
      </p:pic>
      <p:pic>
        <p:nvPicPr>
          <p:cNvPr id="7" name="Picture 6">
            <a:extLst>
              <a:ext uri="{FF2B5EF4-FFF2-40B4-BE49-F238E27FC236}">
                <a16:creationId xmlns:a16="http://schemas.microsoft.com/office/drawing/2014/main" id="{9D9697AD-8674-BABB-3783-5B85A2A1E1D4}"/>
              </a:ext>
            </a:extLst>
          </p:cNvPr>
          <p:cNvPicPr>
            <a:picLocks noChangeAspect="1"/>
          </p:cNvPicPr>
          <p:nvPr/>
        </p:nvPicPr>
        <p:blipFill>
          <a:blip r:embed="rId4"/>
          <a:stretch>
            <a:fillRect/>
          </a:stretch>
        </p:blipFill>
        <p:spPr>
          <a:xfrm>
            <a:off x="5264722" y="2948435"/>
            <a:ext cx="1662555" cy="1481185"/>
          </a:xfrm>
          <a:prstGeom prst="rect">
            <a:avLst/>
          </a:prstGeom>
        </p:spPr>
      </p:pic>
      <p:sp>
        <p:nvSpPr>
          <p:cNvPr id="9" name="TextBox 8">
            <a:extLst>
              <a:ext uri="{FF2B5EF4-FFF2-40B4-BE49-F238E27FC236}">
                <a16:creationId xmlns:a16="http://schemas.microsoft.com/office/drawing/2014/main" id="{E445B5BE-59EA-366B-332E-C472836A5EFF}"/>
              </a:ext>
            </a:extLst>
          </p:cNvPr>
          <p:cNvSpPr txBox="1"/>
          <p:nvPr/>
        </p:nvSpPr>
        <p:spPr>
          <a:xfrm>
            <a:off x="838198" y="4932462"/>
            <a:ext cx="10515601" cy="923330"/>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only SELECT Booster version, and use WHERE command on Landing Outcome equal to ‘Success (ground pad)’ for </a:t>
            </a:r>
            <a:r>
              <a:rPr lang="en-US" dirty="0">
                <a:solidFill>
                  <a:schemeClr val="accent3">
                    <a:lumMod val="25000"/>
                  </a:schemeClr>
                </a:solidFill>
                <a:latin typeface="Abadi" panose="020B0604020104020204" pitchFamily="34" charset="0"/>
              </a:rPr>
              <a:t>only </a:t>
            </a:r>
            <a:r>
              <a:rPr lang="en-US" sz="1800" dirty="0">
                <a:solidFill>
                  <a:schemeClr val="accent3">
                    <a:lumMod val="25000"/>
                  </a:schemeClr>
                </a:solidFill>
                <a:latin typeface="Abadi" panose="020B0604020104020204" pitchFamily="34" charset="0"/>
              </a:rPr>
              <a:t>successful landing. Then, use AND command to define range between 4000 and 6000.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1594883"/>
            <a:ext cx="10515600" cy="486971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Analysis, Data Visualization and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 library.</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library.</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predictive model.</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model.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0" name="Picture 9">
            <a:extLst>
              <a:ext uri="{FF2B5EF4-FFF2-40B4-BE49-F238E27FC236}">
                <a16:creationId xmlns:a16="http://schemas.microsoft.com/office/drawing/2014/main" id="{5E8AC3B5-389F-EDAF-84E1-B22A1A3DFC9F}"/>
              </a:ext>
            </a:extLst>
          </p:cNvPr>
          <p:cNvPicPr>
            <a:picLocks noChangeAspect="1"/>
          </p:cNvPicPr>
          <p:nvPr/>
        </p:nvPicPr>
        <p:blipFill>
          <a:blip r:embed="rId3"/>
          <a:stretch>
            <a:fillRect/>
          </a:stretch>
        </p:blipFill>
        <p:spPr>
          <a:xfrm>
            <a:off x="770011" y="1724446"/>
            <a:ext cx="3950846" cy="1002564"/>
          </a:xfrm>
          <a:prstGeom prst="rect">
            <a:avLst/>
          </a:prstGeom>
        </p:spPr>
      </p:pic>
      <p:pic>
        <p:nvPicPr>
          <p:cNvPr id="12" name="Picture 11">
            <a:extLst>
              <a:ext uri="{FF2B5EF4-FFF2-40B4-BE49-F238E27FC236}">
                <a16:creationId xmlns:a16="http://schemas.microsoft.com/office/drawing/2014/main" id="{617FE31C-D603-19B6-F860-65828876DE72}"/>
              </a:ext>
            </a:extLst>
          </p:cNvPr>
          <p:cNvPicPr>
            <a:picLocks noChangeAspect="1"/>
          </p:cNvPicPr>
          <p:nvPr/>
        </p:nvPicPr>
        <p:blipFill>
          <a:blip r:embed="rId4"/>
          <a:stretch>
            <a:fillRect/>
          </a:stretch>
        </p:blipFill>
        <p:spPr>
          <a:xfrm>
            <a:off x="241928" y="3126601"/>
            <a:ext cx="11338700" cy="676293"/>
          </a:xfrm>
          <a:prstGeom prst="rect">
            <a:avLst/>
          </a:prstGeom>
        </p:spPr>
      </p:pic>
      <p:pic>
        <p:nvPicPr>
          <p:cNvPr id="14" name="Picture 13">
            <a:extLst>
              <a:ext uri="{FF2B5EF4-FFF2-40B4-BE49-F238E27FC236}">
                <a16:creationId xmlns:a16="http://schemas.microsoft.com/office/drawing/2014/main" id="{CDB9CC38-1A17-8D30-214A-ED674A98D8EF}"/>
              </a:ext>
            </a:extLst>
          </p:cNvPr>
          <p:cNvPicPr>
            <a:picLocks noChangeAspect="1"/>
          </p:cNvPicPr>
          <p:nvPr/>
        </p:nvPicPr>
        <p:blipFill>
          <a:blip r:embed="rId5"/>
          <a:stretch>
            <a:fillRect/>
          </a:stretch>
        </p:blipFill>
        <p:spPr>
          <a:xfrm>
            <a:off x="5336537" y="1865332"/>
            <a:ext cx="2647866" cy="861678"/>
          </a:xfrm>
          <a:prstGeom prst="rect">
            <a:avLst/>
          </a:prstGeom>
        </p:spPr>
      </p:pic>
      <p:pic>
        <p:nvPicPr>
          <p:cNvPr id="16" name="Picture 15">
            <a:extLst>
              <a:ext uri="{FF2B5EF4-FFF2-40B4-BE49-F238E27FC236}">
                <a16:creationId xmlns:a16="http://schemas.microsoft.com/office/drawing/2014/main" id="{9428F06F-B6A3-90B5-4A9E-C6AA3F4140D6}"/>
              </a:ext>
            </a:extLst>
          </p:cNvPr>
          <p:cNvPicPr>
            <a:picLocks noChangeAspect="1"/>
          </p:cNvPicPr>
          <p:nvPr/>
        </p:nvPicPr>
        <p:blipFill>
          <a:blip r:embed="rId6"/>
          <a:stretch>
            <a:fillRect/>
          </a:stretch>
        </p:blipFill>
        <p:spPr>
          <a:xfrm>
            <a:off x="4619583" y="4082428"/>
            <a:ext cx="2583389" cy="911784"/>
          </a:xfrm>
          <a:prstGeom prst="rect">
            <a:avLst/>
          </a:prstGeom>
        </p:spPr>
      </p:pic>
      <p:sp>
        <p:nvSpPr>
          <p:cNvPr id="17" name="TextBox 16">
            <a:extLst>
              <a:ext uri="{FF2B5EF4-FFF2-40B4-BE49-F238E27FC236}">
                <a16:creationId xmlns:a16="http://schemas.microsoft.com/office/drawing/2014/main" id="{4394A300-C520-EEE4-FD22-B3B3E5628965}"/>
              </a:ext>
            </a:extLst>
          </p:cNvPr>
          <p:cNvSpPr txBox="1"/>
          <p:nvPr/>
        </p:nvSpPr>
        <p:spPr>
          <a:xfrm>
            <a:off x="770010" y="5190897"/>
            <a:ext cx="10515601" cy="923330"/>
          </a:xfrm>
          <a:prstGeom prst="rect">
            <a:avLst/>
          </a:prstGeom>
          <a:noFill/>
        </p:spPr>
        <p:txBody>
          <a:bodyPr wrap="square">
            <a:sp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We make two queries, one counting Mission Outcome equal to ‘Failure (in flight)’ that it means failed landing, other to count values ‘Success’ and ‘Success (payload status </a:t>
            </a:r>
            <a:r>
              <a:rPr lang="en-US" dirty="0">
                <a:solidFill>
                  <a:schemeClr val="accent3">
                    <a:lumMod val="25000"/>
                  </a:schemeClr>
                </a:solidFill>
                <a:latin typeface="Abadi" panose="020B0604020104020204" pitchFamily="34" charset="0"/>
              </a:rPr>
              <a:t>unclear)’, that they mean </a:t>
            </a:r>
            <a:r>
              <a:rPr lang="en-US" sz="1800" dirty="0">
                <a:solidFill>
                  <a:schemeClr val="accent3">
                    <a:lumMod val="25000"/>
                  </a:schemeClr>
                </a:solidFill>
                <a:latin typeface="Abadi" panose="020B0604020104020204" pitchFamily="34" charset="0"/>
              </a:rPr>
              <a:t>successful landing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0498120-31E6-4837-D075-4130C02300DF}"/>
              </a:ext>
            </a:extLst>
          </p:cNvPr>
          <p:cNvPicPr>
            <a:picLocks noChangeAspect="1"/>
          </p:cNvPicPr>
          <p:nvPr/>
        </p:nvPicPr>
        <p:blipFill>
          <a:blip r:embed="rId3"/>
          <a:stretch>
            <a:fillRect/>
          </a:stretch>
        </p:blipFill>
        <p:spPr>
          <a:xfrm>
            <a:off x="774427" y="1682946"/>
            <a:ext cx="6567225" cy="1230375"/>
          </a:xfrm>
          <a:prstGeom prst="rect">
            <a:avLst/>
          </a:prstGeom>
        </p:spPr>
      </p:pic>
      <p:pic>
        <p:nvPicPr>
          <p:cNvPr id="8" name="Picture 7">
            <a:extLst>
              <a:ext uri="{FF2B5EF4-FFF2-40B4-BE49-F238E27FC236}">
                <a16:creationId xmlns:a16="http://schemas.microsoft.com/office/drawing/2014/main" id="{895ADDBE-C9A2-5A3D-F70B-5E5F9F9AE23B}"/>
              </a:ext>
            </a:extLst>
          </p:cNvPr>
          <p:cNvPicPr>
            <a:picLocks noChangeAspect="1"/>
          </p:cNvPicPr>
          <p:nvPr/>
        </p:nvPicPr>
        <p:blipFill>
          <a:blip r:embed="rId4"/>
          <a:stretch>
            <a:fillRect/>
          </a:stretch>
        </p:blipFill>
        <p:spPr>
          <a:xfrm>
            <a:off x="9249779" y="1603435"/>
            <a:ext cx="1149409" cy="3410125"/>
          </a:xfrm>
          <a:prstGeom prst="rect">
            <a:avLst/>
          </a:prstGeom>
        </p:spPr>
      </p:pic>
      <p:sp>
        <p:nvSpPr>
          <p:cNvPr id="9" name="TextBox 8">
            <a:extLst>
              <a:ext uri="{FF2B5EF4-FFF2-40B4-BE49-F238E27FC236}">
                <a16:creationId xmlns:a16="http://schemas.microsoft.com/office/drawing/2014/main" id="{595F0B99-637C-C242-8638-051D7F5F19F6}"/>
              </a:ext>
            </a:extLst>
          </p:cNvPr>
          <p:cNvSpPr txBox="1"/>
          <p:nvPr/>
        </p:nvSpPr>
        <p:spPr>
          <a:xfrm>
            <a:off x="676089" y="3429000"/>
            <a:ext cx="7934511" cy="646331"/>
          </a:xfrm>
          <a:prstGeom prst="rect">
            <a:avLst/>
          </a:prstGeom>
          <a:noFill/>
        </p:spPr>
        <p:txBody>
          <a:bodyPr wrap="square">
            <a:sp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We make subquery to find MAX payload mass, and then make a query to find that value for every Booster version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Launch Records</a:t>
            </a:r>
          </a:p>
        </p:txBody>
      </p:sp>
      <p:sp>
        <p:nvSpPr>
          <p:cNvPr id="9" name="TextBox 8">
            <a:extLst>
              <a:ext uri="{FF2B5EF4-FFF2-40B4-BE49-F238E27FC236}">
                <a16:creationId xmlns:a16="http://schemas.microsoft.com/office/drawing/2014/main" id="{F8D44D97-9520-DFCC-8EF7-562B25B20BF6}"/>
              </a:ext>
            </a:extLst>
          </p:cNvPr>
          <p:cNvSpPr txBox="1"/>
          <p:nvPr/>
        </p:nvSpPr>
        <p:spPr>
          <a:xfrm>
            <a:off x="264059" y="5244007"/>
            <a:ext cx="11538081" cy="646331"/>
          </a:xfrm>
          <a:prstGeom prst="rect">
            <a:avLst/>
          </a:prstGeom>
          <a:noFill/>
        </p:spPr>
        <p:txBody>
          <a:bodyPr wrap="square">
            <a:sp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 For obtain the month we extract from column ‘Date’. With the command WHERE define the year 2017 and landing outcome = ‘Success (ground pad)’.</a:t>
            </a:r>
          </a:p>
        </p:txBody>
      </p:sp>
      <p:pic>
        <p:nvPicPr>
          <p:cNvPr id="11" name="Picture 10">
            <a:extLst>
              <a:ext uri="{FF2B5EF4-FFF2-40B4-BE49-F238E27FC236}">
                <a16:creationId xmlns:a16="http://schemas.microsoft.com/office/drawing/2014/main" id="{07133CC1-FDBE-30A1-65A7-F0C92051C906}"/>
              </a:ext>
            </a:extLst>
          </p:cNvPr>
          <p:cNvPicPr>
            <a:picLocks noChangeAspect="1"/>
          </p:cNvPicPr>
          <p:nvPr/>
        </p:nvPicPr>
        <p:blipFill>
          <a:blip r:embed="rId3"/>
          <a:stretch>
            <a:fillRect/>
          </a:stretch>
        </p:blipFill>
        <p:spPr>
          <a:xfrm>
            <a:off x="770012" y="1736176"/>
            <a:ext cx="10302026" cy="739925"/>
          </a:xfrm>
          <a:prstGeom prst="rect">
            <a:avLst/>
          </a:prstGeom>
        </p:spPr>
      </p:pic>
      <p:pic>
        <p:nvPicPr>
          <p:cNvPr id="13" name="Picture 12">
            <a:extLst>
              <a:ext uri="{FF2B5EF4-FFF2-40B4-BE49-F238E27FC236}">
                <a16:creationId xmlns:a16="http://schemas.microsoft.com/office/drawing/2014/main" id="{118A06A4-86FD-2833-4100-6CA7F2ABB4A9}"/>
              </a:ext>
            </a:extLst>
          </p:cNvPr>
          <p:cNvPicPr>
            <a:picLocks noChangeAspect="1"/>
          </p:cNvPicPr>
          <p:nvPr/>
        </p:nvPicPr>
        <p:blipFill>
          <a:blip r:embed="rId4"/>
          <a:stretch>
            <a:fillRect/>
          </a:stretch>
        </p:blipFill>
        <p:spPr>
          <a:xfrm>
            <a:off x="3569481" y="2756139"/>
            <a:ext cx="4788146" cy="208290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219229C-9B6D-C9FB-39BB-5026A58CBF57}"/>
              </a:ext>
            </a:extLst>
          </p:cNvPr>
          <p:cNvPicPr>
            <a:picLocks noChangeAspect="1"/>
          </p:cNvPicPr>
          <p:nvPr/>
        </p:nvPicPr>
        <p:blipFill>
          <a:blip r:embed="rId3"/>
          <a:stretch>
            <a:fillRect/>
          </a:stretch>
        </p:blipFill>
        <p:spPr>
          <a:xfrm>
            <a:off x="759974" y="2255979"/>
            <a:ext cx="6786194" cy="1154927"/>
          </a:xfrm>
          <a:prstGeom prst="rect">
            <a:avLst/>
          </a:prstGeom>
        </p:spPr>
      </p:pic>
      <p:pic>
        <p:nvPicPr>
          <p:cNvPr id="8" name="Picture 7">
            <a:extLst>
              <a:ext uri="{FF2B5EF4-FFF2-40B4-BE49-F238E27FC236}">
                <a16:creationId xmlns:a16="http://schemas.microsoft.com/office/drawing/2014/main" id="{954E3182-6703-1C8E-4A5D-0BF50F1C1460}"/>
              </a:ext>
            </a:extLst>
          </p:cNvPr>
          <p:cNvPicPr>
            <a:picLocks noChangeAspect="1"/>
          </p:cNvPicPr>
          <p:nvPr/>
        </p:nvPicPr>
        <p:blipFill>
          <a:blip r:embed="rId4"/>
          <a:stretch>
            <a:fillRect/>
          </a:stretch>
        </p:blipFill>
        <p:spPr>
          <a:xfrm>
            <a:off x="8038930" y="1537977"/>
            <a:ext cx="3314870" cy="2590933"/>
          </a:xfrm>
          <a:prstGeom prst="rect">
            <a:avLst/>
          </a:prstGeom>
        </p:spPr>
      </p:pic>
      <p:sp>
        <p:nvSpPr>
          <p:cNvPr id="9" name="TextBox 8">
            <a:extLst>
              <a:ext uri="{FF2B5EF4-FFF2-40B4-BE49-F238E27FC236}">
                <a16:creationId xmlns:a16="http://schemas.microsoft.com/office/drawing/2014/main" id="{27E2CDA4-0D16-102C-95A0-4016563D47B6}"/>
              </a:ext>
            </a:extLst>
          </p:cNvPr>
          <p:cNvSpPr txBox="1"/>
          <p:nvPr/>
        </p:nvSpPr>
        <p:spPr>
          <a:xfrm>
            <a:off x="770011" y="4650859"/>
            <a:ext cx="10583789" cy="646331"/>
          </a:xfrm>
          <a:prstGeom prst="rect">
            <a:avLst/>
          </a:prstGeom>
          <a:noFill/>
        </p:spPr>
        <p:txBody>
          <a:bodyPr wrap="square">
            <a:sp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First, we count Landing outcome on the dates specified, then use the GROUP BY command, and fin finally use the ORDER BY command to see the records in descendant order.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p:cNvSpPr txBox="1"/>
          <p:nvPr/>
        </p:nvSpPr>
        <p:spPr>
          <a:xfrm>
            <a:off x="770011" y="42523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CO" dirty="0">
                <a:solidFill>
                  <a:srgbClr val="0B49CB"/>
                </a:solidFill>
                <a:latin typeface="Abadi"/>
              </a:rPr>
              <a:t>U</a:t>
            </a:r>
            <a:r>
              <a:rPr lang="en-US" dirty="0" err="1">
                <a:solidFill>
                  <a:srgbClr val="0B49CB"/>
                </a:solidFill>
                <a:latin typeface="Abadi"/>
              </a:rPr>
              <a:t>bicating</a:t>
            </a:r>
            <a:r>
              <a:rPr lang="en-US" dirty="0">
                <a:solidFill>
                  <a:srgbClr val="0B49CB"/>
                </a:solidFill>
                <a:latin typeface="Abadi"/>
              </a:rPr>
              <a:t> Launch Sites on the map</a:t>
            </a:r>
          </a:p>
        </p:txBody>
      </p:sp>
      <p:pic>
        <p:nvPicPr>
          <p:cNvPr id="6" name="Picture 5">
            <a:extLst>
              <a:ext uri="{FF2B5EF4-FFF2-40B4-BE49-F238E27FC236}">
                <a16:creationId xmlns:a16="http://schemas.microsoft.com/office/drawing/2014/main" id="{EBDEFCAC-E186-3FD4-4485-7CC6ED086FF0}"/>
              </a:ext>
            </a:extLst>
          </p:cNvPr>
          <p:cNvPicPr>
            <a:picLocks noChangeAspect="1"/>
          </p:cNvPicPr>
          <p:nvPr/>
        </p:nvPicPr>
        <p:blipFill>
          <a:blip r:embed="rId3"/>
          <a:srcRect l="4263" b="9497"/>
          <a:stretch/>
        </p:blipFill>
        <p:spPr>
          <a:xfrm>
            <a:off x="375684" y="1566530"/>
            <a:ext cx="5507665" cy="3122849"/>
          </a:xfrm>
          <a:prstGeom prst="rect">
            <a:avLst/>
          </a:prstGeom>
          <a:ln>
            <a:solidFill>
              <a:srgbClr val="0B49CB"/>
            </a:solidFill>
          </a:ln>
        </p:spPr>
      </p:pic>
      <p:pic>
        <p:nvPicPr>
          <p:cNvPr id="8" name="Picture 7">
            <a:extLst>
              <a:ext uri="{FF2B5EF4-FFF2-40B4-BE49-F238E27FC236}">
                <a16:creationId xmlns:a16="http://schemas.microsoft.com/office/drawing/2014/main" id="{54774A1F-D752-F0AE-E817-3F15FD93169A}"/>
              </a:ext>
            </a:extLst>
          </p:cNvPr>
          <p:cNvPicPr>
            <a:picLocks noChangeAspect="1"/>
          </p:cNvPicPr>
          <p:nvPr/>
        </p:nvPicPr>
        <p:blipFill>
          <a:blip r:embed="rId4"/>
          <a:srcRect l="980"/>
          <a:stretch/>
        </p:blipFill>
        <p:spPr>
          <a:xfrm>
            <a:off x="6386626" y="1527446"/>
            <a:ext cx="5287927" cy="3161933"/>
          </a:xfrm>
          <a:prstGeom prst="rect">
            <a:avLst/>
          </a:prstGeom>
          <a:ln>
            <a:solidFill>
              <a:srgbClr val="0B49CB"/>
            </a:solidFill>
          </a:ln>
        </p:spPr>
      </p:pic>
      <p:sp>
        <p:nvSpPr>
          <p:cNvPr id="9" name="TextBox 8">
            <a:extLst>
              <a:ext uri="{FF2B5EF4-FFF2-40B4-BE49-F238E27FC236}">
                <a16:creationId xmlns:a16="http://schemas.microsoft.com/office/drawing/2014/main" id="{836E9274-CFF6-4796-ABAF-0F747D4FD923}"/>
              </a:ext>
            </a:extLst>
          </p:cNvPr>
          <p:cNvSpPr txBox="1"/>
          <p:nvPr/>
        </p:nvSpPr>
        <p:spPr>
          <a:xfrm>
            <a:off x="770011" y="5193761"/>
            <a:ext cx="10583789" cy="369332"/>
          </a:xfrm>
          <a:prstGeom prst="rect">
            <a:avLst/>
          </a:prstGeom>
          <a:noFill/>
        </p:spPr>
        <p:txBody>
          <a:bodyPr wrap="square">
            <a:sp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First we ubicate the launch sites on the map using circles form and identify them by their name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successful and failed launches</a:t>
            </a:r>
            <a:r>
              <a:rPr lang="es-CO" dirty="0">
                <a:solidFill>
                  <a:srgbClr val="0B49CB"/>
                </a:solidFill>
                <a:latin typeface="Abadi"/>
              </a:rPr>
              <a:t> </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C905D586-0BA7-BDB5-EA69-C8FF4316A2A1}"/>
              </a:ext>
            </a:extLst>
          </p:cNvPr>
          <p:cNvPicPr>
            <a:picLocks noChangeAspect="1"/>
          </p:cNvPicPr>
          <p:nvPr/>
        </p:nvPicPr>
        <p:blipFill>
          <a:blip r:embed="rId3"/>
          <a:stretch>
            <a:fillRect/>
          </a:stretch>
        </p:blipFill>
        <p:spPr>
          <a:xfrm>
            <a:off x="354419" y="1587795"/>
            <a:ext cx="7192385" cy="2127389"/>
          </a:xfrm>
          <a:prstGeom prst="rect">
            <a:avLst/>
          </a:prstGeom>
          <a:ln>
            <a:solidFill>
              <a:srgbClr val="0B49CB"/>
            </a:solidFill>
          </a:ln>
        </p:spPr>
      </p:pic>
      <p:pic>
        <p:nvPicPr>
          <p:cNvPr id="10" name="Picture 9">
            <a:extLst>
              <a:ext uri="{FF2B5EF4-FFF2-40B4-BE49-F238E27FC236}">
                <a16:creationId xmlns:a16="http://schemas.microsoft.com/office/drawing/2014/main" id="{BCC56916-C4CC-B14F-267F-DCF9EC388E2E}"/>
              </a:ext>
            </a:extLst>
          </p:cNvPr>
          <p:cNvPicPr>
            <a:picLocks noChangeAspect="1"/>
          </p:cNvPicPr>
          <p:nvPr/>
        </p:nvPicPr>
        <p:blipFill>
          <a:blip r:embed="rId4"/>
          <a:stretch>
            <a:fillRect/>
          </a:stretch>
        </p:blipFill>
        <p:spPr>
          <a:xfrm>
            <a:off x="7953154" y="1587795"/>
            <a:ext cx="3599391" cy="2088777"/>
          </a:xfrm>
          <a:prstGeom prst="rect">
            <a:avLst/>
          </a:prstGeom>
          <a:ln>
            <a:solidFill>
              <a:srgbClr val="0B49CB"/>
            </a:solidFill>
          </a:ln>
        </p:spPr>
      </p:pic>
      <p:pic>
        <p:nvPicPr>
          <p:cNvPr id="12" name="Picture 11">
            <a:extLst>
              <a:ext uri="{FF2B5EF4-FFF2-40B4-BE49-F238E27FC236}">
                <a16:creationId xmlns:a16="http://schemas.microsoft.com/office/drawing/2014/main" id="{86D80BB9-AEC0-AB32-FE89-D2EFDDA2E4DE}"/>
              </a:ext>
            </a:extLst>
          </p:cNvPr>
          <p:cNvPicPr>
            <a:picLocks noChangeAspect="1"/>
          </p:cNvPicPr>
          <p:nvPr/>
        </p:nvPicPr>
        <p:blipFill>
          <a:blip r:embed="rId5"/>
          <a:srcRect l="11589" t="17466" r="15817" b="1991"/>
          <a:stretch/>
        </p:blipFill>
        <p:spPr>
          <a:xfrm>
            <a:off x="7825563" y="3958073"/>
            <a:ext cx="3990753" cy="2624264"/>
          </a:xfrm>
          <a:prstGeom prst="rect">
            <a:avLst/>
          </a:prstGeom>
          <a:ln>
            <a:solidFill>
              <a:srgbClr val="0B49CB"/>
            </a:solidFill>
          </a:ln>
        </p:spPr>
      </p:pic>
      <p:sp>
        <p:nvSpPr>
          <p:cNvPr id="13" name="TextBox 12">
            <a:extLst>
              <a:ext uri="{FF2B5EF4-FFF2-40B4-BE49-F238E27FC236}">
                <a16:creationId xmlns:a16="http://schemas.microsoft.com/office/drawing/2014/main" id="{623CE952-A9D5-1660-78E6-73A9C7C75511}"/>
              </a:ext>
            </a:extLst>
          </p:cNvPr>
          <p:cNvSpPr txBox="1"/>
          <p:nvPr/>
        </p:nvSpPr>
        <p:spPr>
          <a:xfrm>
            <a:off x="354419" y="4547430"/>
            <a:ext cx="6372446" cy="646331"/>
          </a:xfrm>
          <a:prstGeom prst="rect">
            <a:avLst/>
          </a:prstGeom>
          <a:noFill/>
        </p:spPr>
        <p:txBody>
          <a:bodyPr wrap="square">
            <a:sp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Then, we mark the sites with the successful launches with green marker, and failed launches with the red color.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proximities</a:t>
            </a:r>
          </a:p>
        </p:txBody>
      </p:sp>
      <p:pic>
        <p:nvPicPr>
          <p:cNvPr id="4" name="Picture 3">
            <a:extLst>
              <a:ext uri="{FF2B5EF4-FFF2-40B4-BE49-F238E27FC236}">
                <a16:creationId xmlns:a16="http://schemas.microsoft.com/office/drawing/2014/main" id="{9087699D-171A-1D5E-AD3E-2A1198D21121}"/>
              </a:ext>
            </a:extLst>
          </p:cNvPr>
          <p:cNvPicPr>
            <a:picLocks noChangeAspect="1"/>
          </p:cNvPicPr>
          <p:nvPr/>
        </p:nvPicPr>
        <p:blipFill>
          <a:blip r:embed="rId3"/>
          <a:stretch>
            <a:fillRect/>
          </a:stretch>
        </p:blipFill>
        <p:spPr>
          <a:xfrm>
            <a:off x="7288488" y="1570074"/>
            <a:ext cx="4065312" cy="4377070"/>
          </a:xfrm>
          <a:prstGeom prst="rect">
            <a:avLst/>
          </a:prstGeom>
          <a:ln>
            <a:solidFill>
              <a:srgbClr val="0B49CB"/>
            </a:solidFill>
          </a:ln>
        </p:spPr>
      </p:pic>
      <p:pic>
        <p:nvPicPr>
          <p:cNvPr id="7" name="Picture 6">
            <a:extLst>
              <a:ext uri="{FF2B5EF4-FFF2-40B4-BE49-F238E27FC236}">
                <a16:creationId xmlns:a16="http://schemas.microsoft.com/office/drawing/2014/main" id="{801067E4-913B-0C3B-E90A-59E1CCF8A988}"/>
              </a:ext>
            </a:extLst>
          </p:cNvPr>
          <p:cNvPicPr>
            <a:picLocks noChangeAspect="1"/>
          </p:cNvPicPr>
          <p:nvPr/>
        </p:nvPicPr>
        <p:blipFill>
          <a:blip r:embed="rId4"/>
          <a:stretch>
            <a:fillRect/>
          </a:stretch>
        </p:blipFill>
        <p:spPr>
          <a:xfrm>
            <a:off x="886636" y="1570074"/>
            <a:ext cx="4472173" cy="3002793"/>
          </a:xfrm>
          <a:prstGeom prst="rect">
            <a:avLst/>
          </a:prstGeom>
          <a:ln>
            <a:solidFill>
              <a:srgbClr val="0B49CB"/>
            </a:solidFill>
          </a:ln>
        </p:spPr>
      </p:pic>
      <p:sp>
        <p:nvSpPr>
          <p:cNvPr id="9" name="TextBox 8">
            <a:extLst>
              <a:ext uri="{FF2B5EF4-FFF2-40B4-BE49-F238E27FC236}">
                <a16:creationId xmlns:a16="http://schemas.microsoft.com/office/drawing/2014/main" id="{AD5FAFCB-F14A-4647-F18E-388B0991021F}"/>
              </a:ext>
            </a:extLst>
          </p:cNvPr>
          <p:cNvSpPr txBox="1"/>
          <p:nvPr/>
        </p:nvSpPr>
        <p:spPr>
          <a:xfrm>
            <a:off x="770011" y="5009095"/>
            <a:ext cx="5730026" cy="923330"/>
          </a:xfrm>
          <a:prstGeom prst="rect">
            <a:avLst/>
          </a:prstGeom>
          <a:noFill/>
        </p:spPr>
        <p:txBody>
          <a:bodyPr wrap="square">
            <a:sp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Finally, we ubicate the launch proximities like the coast, railway, highway and the coastline, and draw a line between an any launch site to them.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CO" dirty="0" err="1">
                <a:solidFill>
                  <a:srgbClr val="0B49CB"/>
                </a:solidFill>
                <a:latin typeface="Abadi"/>
              </a:rPr>
              <a:t>Launch</a:t>
            </a:r>
            <a:r>
              <a:rPr lang="es-CO" dirty="0">
                <a:solidFill>
                  <a:srgbClr val="0B49CB"/>
                </a:solidFill>
                <a:latin typeface="Abadi"/>
              </a:rPr>
              <a:t> Sites Pie Chart</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A9D6950-DA65-49E0-A7E7-9FA53A368CD3}"/>
              </a:ext>
            </a:extLst>
          </p:cNvPr>
          <p:cNvPicPr>
            <a:picLocks noChangeAspect="1"/>
          </p:cNvPicPr>
          <p:nvPr/>
        </p:nvPicPr>
        <p:blipFill>
          <a:blip r:embed="rId3"/>
          <a:stretch>
            <a:fillRect/>
          </a:stretch>
        </p:blipFill>
        <p:spPr>
          <a:xfrm>
            <a:off x="173065" y="1573616"/>
            <a:ext cx="11845869" cy="3381156"/>
          </a:xfrm>
          <a:prstGeom prst="rect">
            <a:avLst/>
          </a:prstGeom>
          <a:ln>
            <a:solidFill>
              <a:srgbClr val="0B49CB"/>
            </a:solidFill>
          </a:ln>
        </p:spPr>
      </p:pic>
      <p:sp>
        <p:nvSpPr>
          <p:cNvPr id="7" name="TextBox 6">
            <a:extLst>
              <a:ext uri="{FF2B5EF4-FFF2-40B4-BE49-F238E27FC236}">
                <a16:creationId xmlns:a16="http://schemas.microsoft.com/office/drawing/2014/main" id="{B39718CD-7C41-DFF1-1F34-BF986C400C8B}"/>
              </a:ext>
            </a:extLst>
          </p:cNvPr>
          <p:cNvSpPr txBox="1"/>
          <p:nvPr/>
        </p:nvSpPr>
        <p:spPr>
          <a:xfrm>
            <a:off x="2624044" y="5256023"/>
            <a:ext cx="6943910"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KSC LC-39A is the best site with the 412% of successful landing</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373087"/>
            <a:ext cx="10088713" cy="5006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457200" lvl="1" indent="0" algn="just">
              <a:spcBef>
                <a:spcPts val="1400"/>
              </a:spcBef>
              <a:buNone/>
            </a:pPr>
            <a:r>
              <a:rPr lang="en-US" sz="1800" dirty="0">
                <a:solidFill>
                  <a:schemeClr val="accent3">
                    <a:lumMod val="25000"/>
                  </a:schemeClr>
                </a:solidFill>
                <a:latin typeface="Abadi" panose="020B0604020104020204" pitchFamily="34" charset="0"/>
              </a:rPr>
              <a:t>SpaceX's Falcon 9 rocket has revolutionized space travel by introducing reusable rockets. However, predicting whether a rocket will successfully land after launch remains a complex task. Multiple factors, such as payload mass, orbit, launch site and others, could affect the landing outcome. This capstone project aims to analyze and develop a predictive model to determine successful or failed landings.</a:t>
            </a:r>
          </a:p>
          <a:p>
            <a:pPr marL="457200" lvl="1" indent="0">
              <a:spcBef>
                <a:spcPts val="1400"/>
              </a:spcBef>
              <a:buNone/>
            </a:pPr>
            <a:endParaRPr lang="en-US" sz="1800" dirty="0">
              <a:solidFill>
                <a:schemeClr val="accent3">
                  <a:lumMod val="25000"/>
                </a:schemeClr>
              </a:solidFill>
              <a:latin typeface="Abadi" panose="020B0604020104020204" pitchFamily="34" charset="0"/>
            </a:endParaRPr>
          </a:p>
          <a:p>
            <a:pPr marL="457200" lvl="1" indent="0">
              <a:spcBef>
                <a:spcPts val="1400"/>
              </a:spcBef>
              <a:buNone/>
            </a:pPr>
            <a:r>
              <a:rPr lang="en-US" sz="1800" dirty="0">
                <a:solidFill>
                  <a:schemeClr val="accent3">
                    <a:lumMod val="25000"/>
                  </a:schemeClr>
                </a:solidFill>
                <a:latin typeface="Abadi" panose="020B0604020104020204" pitchFamily="34" charset="0"/>
              </a:rPr>
              <a:t>We can determine the landing outcome by addressing the following questions:</a:t>
            </a:r>
          </a:p>
          <a:p>
            <a:pPr lvl="1">
              <a:spcBef>
                <a:spcPts val="1400"/>
              </a:spcBef>
            </a:pPr>
            <a:r>
              <a:rPr lang="en-US" sz="1800" dirty="0">
                <a:solidFill>
                  <a:schemeClr val="accent3">
                    <a:lumMod val="25000"/>
                  </a:schemeClr>
                </a:solidFill>
                <a:latin typeface="Abadi" panose="020B0604020104020204" pitchFamily="34" charset="0"/>
              </a:rPr>
              <a:t>What are the main features that influence successful landings?</a:t>
            </a:r>
          </a:p>
          <a:p>
            <a:pPr lvl="1">
              <a:spcBef>
                <a:spcPts val="1400"/>
              </a:spcBef>
            </a:pPr>
            <a:r>
              <a:rPr lang="en-US" sz="1800" dirty="0">
                <a:solidFill>
                  <a:schemeClr val="accent3">
                    <a:lumMod val="25000"/>
                  </a:schemeClr>
                </a:solidFill>
                <a:latin typeface="Abadi" panose="020B0604020104020204" pitchFamily="34" charset="0"/>
              </a:rPr>
              <a:t>Is there an evolution in successful landings or do failures continue?</a:t>
            </a:r>
          </a:p>
          <a:p>
            <a:pPr lvl="1">
              <a:spcBef>
                <a:spcPts val="1400"/>
              </a:spcBef>
            </a:pPr>
            <a:r>
              <a:rPr lang="en-US" sz="1800" dirty="0">
                <a:solidFill>
                  <a:schemeClr val="accent3">
                    <a:lumMod val="25000"/>
                  </a:schemeClr>
                </a:solidFill>
                <a:latin typeface="Abadi" panose="020B0604020104020204" pitchFamily="34" charset="0"/>
              </a:rPr>
              <a:t>Do external factors affect the landing outcome?</a:t>
            </a:r>
          </a:p>
          <a:p>
            <a:pPr lvl="1">
              <a:spcBef>
                <a:spcPts val="1400"/>
              </a:spcBef>
            </a:pPr>
            <a:r>
              <a:rPr lang="en-US" sz="1800" dirty="0">
                <a:solidFill>
                  <a:schemeClr val="accent3">
                    <a:lumMod val="25000"/>
                  </a:schemeClr>
                </a:solidFill>
                <a:latin typeface="Abadi" panose="020B0604020104020204" pitchFamily="34" charset="0"/>
              </a:rPr>
              <a:t>Can we determine the landing outcome using a predictive model?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KSC LC-39A</a:t>
            </a:r>
          </a:p>
        </p:txBody>
      </p:sp>
      <p:pic>
        <p:nvPicPr>
          <p:cNvPr id="4" name="Picture 3">
            <a:extLst>
              <a:ext uri="{FF2B5EF4-FFF2-40B4-BE49-F238E27FC236}">
                <a16:creationId xmlns:a16="http://schemas.microsoft.com/office/drawing/2014/main" id="{A9D8E08F-C264-BECC-0BEB-8FA34C4B8EEC}"/>
              </a:ext>
            </a:extLst>
          </p:cNvPr>
          <p:cNvPicPr>
            <a:picLocks noChangeAspect="1"/>
          </p:cNvPicPr>
          <p:nvPr/>
        </p:nvPicPr>
        <p:blipFill>
          <a:blip r:embed="rId3"/>
          <a:stretch>
            <a:fillRect/>
          </a:stretch>
        </p:blipFill>
        <p:spPr>
          <a:xfrm>
            <a:off x="134679" y="1407566"/>
            <a:ext cx="11933586" cy="3242406"/>
          </a:xfrm>
          <a:prstGeom prst="rect">
            <a:avLst/>
          </a:prstGeom>
        </p:spPr>
      </p:pic>
      <p:sp>
        <p:nvSpPr>
          <p:cNvPr id="2" name="TextBox 1">
            <a:extLst>
              <a:ext uri="{FF2B5EF4-FFF2-40B4-BE49-F238E27FC236}">
                <a16:creationId xmlns:a16="http://schemas.microsoft.com/office/drawing/2014/main" id="{2DB5D55A-E9D5-490E-BFC1-AF317707225A}"/>
              </a:ext>
            </a:extLst>
          </p:cNvPr>
          <p:cNvSpPr txBox="1"/>
          <p:nvPr/>
        </p:nvSpPr>
        <p:spPr>
          <a:xfrm>
            <a:off x="2836696" y="4974115"/>
            <a:ext cx="6943910"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For KSC LC-39A has the 76.9% of successful landing</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CO" dirty="0" err="1">
                <a:solidFill>
                  <a:srgbClr val="0B49CB"/>
                </a:solidFill>
                <a:latin typeface="Abadi"/>
              </a:rPr>
              <a:t>Payload</a:t>
            </a:r>
            <a:r>
              <a:rPr lang="es-CO" dirty="0">
                <a:solidFill>
                  <a:srgbClr val="0B49CB"/>
                </a:solidFill>
                <a:latin typeface="Abadi"/>
              </a:rPr>
              <a:t> </a:t>
            </a:r>
            <a:r>
              <a:rPr lang="es-CO" dirty="0" err="1">
                <a:solidFill>
                  <a:srgbClr val="0B49CB"/>
                </a:solidFill>
                <a:latin typeface="Abadi"/>
              </a:rPr>
              <a:t>Mass</a:t>
            </a:r>
            <a:r>
              <a:rPr lang="es-CO" dirty="0">
                <a:solidFill>
                  <a:srgbClr val="0B49CB"/>
                </a:solidFill>
                <a:latin typeface="Abadi"/>
              </a:rPr>
              <a:t> vs. </a:t>
            </a:r>
            <a:r>
              <a:rPr lang="es-CO" dirty="0" err="1">
                <a:solidFill>
                  <a:srgbClr val="0B49CB"/>
                </a:solidFill>
                <a:latin typeface="Abadi"/>
              </a:rPr>
              <a:t>Launch</a:t>
            </a:r>
            <a:r>
              <a:rPr lang="es-CO" dirty="0">
                <a:solidFill>
                  <a:srgbClr val="0B49CB"/>
                </a:solidFill>
                <a:latin typeface="Abadi"/>
              </a:rPr>
              <a:t> </a:t>
            </a:r>
            <a:r>
              <a:rPr lang="es-CO" dirty="0" err="1">
                <a:solidFill>
                  <a:srgbClr val="0B49CB"/>
                </a:solidFill>
                <a:latin typeface="Abadi"/>
              </a:rPr>
              <a:t>Outcome</a:t>
            </a:r>
            <a:r>
              <a:rPr lang="es-CO" dirty="0">
                <a:solidFill>
                  <a:srgbClr val="0B49CB"/>
                </a:solidFill>
                <a:latin typeface="Abadi"/>
              </a:rPr>
              <a:t> </a:t>
            </a:r>
            <a:endParaRPr lang="en-US" dirty="0">
              <a:solidFill>
                <a:srgbClr val="0B49CB"/>
              </a:solidFill>
              <a:latin typeface="Abadi"/>
            </a:endParaRPr>
          </a:p>
        </p:txBody>
      </p:sp>
      <p:sp>
        <p:nvSpPr>
          <p:cNvPr id="8" name="TextBox 7">
            <a:extLst>
              <a:ext uri="{FF2B5EF4-FFF2-40B4-BE49-F238E27FC236}">
                <a16:creationId xmlns:a16="http://schemas.microsoft.com/office/drawing/2014/main" id="{61C9FF72-91EF-2446-A123-512527E76AC9}"/>
              </a:ext>
            </a:extLst>
          </p:cNvPr>
          <p:cNvSpPr txBox="1"/>
          <p:nvPr/>
        </p:nvSpPr>
        <p:spPr>
          <a:xfrm>
            <a:off x="770011" y="5470286"/>
            <a:ext cx="10905009" cy="369332"/>
          </a:xfrm>
          <a:prstGeom prst="rect">
            <a:avLst/>
          </a:prstGeom>
          <a:noFill/>
        </p:spPr>
        <p:txBody>
          <a:bodyPr wrap="square">
            <a:spAutoFit/>
          </a:bodyPr>
          <a:lstStyle/>
          <a:p>
            <a:pPr lvl="1">
              <a:lnSpc>
                <a:spcPct val="100000"/>
              </a:lnSpc>
              <a:spcBef>
                <a:spcPts val="1400"/>
              </a:spcBef>
            </a:pPr>
            <a:r>
              <a:rPr lang="en-US" sz="1800" dirty="0">
                <a:solidFill>
                  <a:schemeClr val="accent3">
                    <a:lumMod val="25000"/>
                  </a:schemeClr>
                </a:solidFill>
                <a:latin typeface="Abadi" panose="020B0604020104020204" pitchFamily="34" charset="0"/>
              </a:rPr>
              <a:t>FT is the best boost version for lower values of Payload Mass for all range, and V1.1 has the worst </a:t>
            </a:r>
          </a:p>
        </p:txBody>
      </p:sp>
      <p:pic>
        <p:nvPicPr>
          <p:cNvPr id="10" name="Picture 9">
            <a:extLst>
              <a:ext uri="{FF2B5EF4-FFF2-40B4-BE49-F238E27FC236}">
                <a16:creationId xmlns:a16="http://schemas.microsoft.com/office/drawing/2014/main" id="{44DC8316-BE31-3960-F306-0780143D62A4}"/>
              </a:ext>
            </a:extLst>
          </p:cNvPr>
          <p:cNvPicPr>
            <a:picLocks noChangeAspect="1"/>
          </p:cNvPicPr>
          <p:nvPr/>
        </p:nvPicPr>
        <p:blipFill>
          <a:blip r:embed="rId3"/>
          <a:stretch>
            <a:fillRect/>
          </a:stretch>
        </p:blipFill>
        <p:spPr>
          <a:xfrm>
            <a:off x="148856" y="1485064"/>
            <a:ext cx="11876116" cy="3880834"/>
          </a:xfrm>
          <a:prstGeom prst="rect">
            <a:avLst/>
          </a:prstGeom>
          <a:ln>
            <a:solidFill>
              <a:srgbClr val="0B49CB"/>
            </a:solid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344B0C3-1B6D-903A-4AAC-9CC97B078CE0}"/>
              </a:ext>
            </a:extLst>
          </p:cNvPr>
          <p:cNvPicPr>
            <a:picLocks noChangeAspect="1"/>
          </p:cNvPicPr>
          <p:nvPr/>
        </p:nvPicPr>
        <p:blipFill>
          <a:blip r:embed="rId3"/>
          <a:stretch>
            <a:fillRect/>
          </a:stretch>
        </p:blipFill>
        <p:spPr>
          <a:xfrm>
            <a:off x="1707495" y="4521385"/>
            <a:ext cx="8640632" cy="1725032"/>
          </a:xfrm>
          <a:prstGeom prst="rect">
            <a:avLst/>
          </a:prstGeom>
        </p:spPr>
      </p:pic>
      <p:pic>
        <p:nvPicPr>
          <p:cNvPr id="7" name="Picture 6">
            <a:extLst>
              <a:ext uri="{FF2B5EF4-FFF2-40B4-BE49-F238E27FC236}">
                <a16:creationId xmlns:a16="http://schemas.microsoft.com/office/drawing/2014/main" id="{BD31B14F-1B8A-8FCB-36B3-40E466509F1F}"/>
              </a:ext>
            </a:extLst>
          </p:cNvPr>
          <p:cNvPicPr>
            <a:picLocks noChangeAspect="1"/>
          </p:cNvPicPr>
          <p:nvPr/>
        </p:nvPicPr>
        <p:blipFill>
          <a:blip r:embed="rId4"/>
          <a:stretch>
            <a:fillRect/>
          </a:stretch>
        </p:blipFill>
        <p:spPr>
          <a:xfrm>
            <a:off x="3095616" y="1445295"/>
            <a:ext cx="6164814" cy="291405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838200" y="5770301"/>
            <a:ext cx="10680405" cy="94256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Examining the confusion matrix, we see that logistic regression can distinguish between the different classes.  We see that the major problem is false positives.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B131D5A-9E77-7DFF-40D9-6E7CE4460948}"/>
              </a:ext>
            </a:extLst>
          </p:cNvPr>
          <p:cNvPicPr>
            <a:picLocks noChangeAspect="1"/>
          </p:cNvPicPr>
          <p:nvPr/>
        </p:nvPicPr>
        <p:blipFill>
          <a:blip r:embed="rId3"/>
          <a:stretch>
            <a:fillRect/>
          </a:stretch>
        </p:blipFill>
        <p:spPr>
          <a:xfrm>
            <a:off x="3545125" y="1383595"/>
            <a:ext cx="4952402" cy="432254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p:cNvSpPr>
            <a:spLocks noGrp="1"/>
          </p:cNvSpPr>
          <p:nvPr>
            <p:ph sz="half" idx="4294967295"/>
          </p:nvPr>
        </p:nvSpPr>
        <p:spPr>
          <a:xfrm>
            <a:off x="0" y="1874838"/>
            <a:ext cx="11050772" cy="4351337"/>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main features that influence successful landing are Launch site, Payload mass, booster version, and Orbit. This one is the external factor that can affect the landing outcome. The success rate since 2013 kept increasing till 2020.</a:t>
            </a:r>
          </a:p>
          <a:p>
            <a:pPr>
              <a:lnSpc>
                <a:spcPct val="100000"/>
              </a:lnSpc>
              <a:spcBef>
                <a:spcPts val="1400"/>
              </a:spcBef>
            </a:pPr>
            <a:r>
              <a:rPr lang="en-US" sz="2200" dirty="0">
                <a:solidFill>
                  <a:schemeClr val="accent3">
                    <a:lumMod val="25000"/>
                  </a:schemeClr>
                </a:solidFill>
                <a:latin typeface="Abadi" panose="020B0604020104020204" pitchFamily="34" charset="0"/>
              </a:rPr>
              <a:t>The orbits with the high number of success landing are VLEO and SSO.</a:t>
            </a:r>
          </a:p>
          <a:p>
            <a:pPr>
              <a:lnSpc>
                <a:spcPct val="100000"/>
              </a:lnSpc>
              <a:spcBef>
                <a:spcPts val="1400"/>
              </a:spcBef>
            </a:pPr>
            <a:r>
              <a:rPr lang="en-US" sz="2200" dirty="0">
                <a:solidFill>
                  <a:schemeClr val="accent3">
                    <a:lumMod val="25000"/>
                  </a:schemeClr>
                </a:solidFill>
                <a:latin typeface="Abadi" panose="020B0604020104020204" pitchFamily="34" charset="0"/>
              </a:rPr>
              <a:t>Launch site KSC LC-39A has the best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for prediction is Logistical Regression and we can determine the landing outcome with 94.44% of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1" y="1858963"/>
            <a:ext cx="11924371"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folder: https://github.com/demarquezs/IBM_DS_Capstone_Project/tree/master/data</a:t>
            </a:r>
          </a:p>
          <a:p>
            <a:pPr>
              <a:lnSpc>
                <a:spcPct val="100000"/>
              </a:lnSpc>
              <a:spcBef>
                <a:spcPts val="1400"/>
              </a:spcBef>
            </a:pPr>
            <a:r>
              <a:rPr lang="en-US" sz="2200" dirty="0">
                <a:solidFill>
                  <a:schemeClr val="accent3">
                    <a:lumMod val="25000"/>
                  </a:schemeClr>
                </a:solidFill>
                <a:latin typeface="Abadi" panose="020B0604020104020204" pitchFamily="34" charset="0"/>
              </a:rPr>
              <a:t>Notebooks folder: https://github.com/demarquezs/IBM_DS_Capstone_Project/tree/master/notebooks</a:t>
            </a:r>
          </a:p>
          <a:p>
            <a:pPr>
              <a:lnSpc>
                <a:spcPct val="100000"/>
              </a:lnSpc>
              <a:spcBef>
                <a:spcPts val="1400"/>
              </a:spcBef>
            </a:pPr>
            <a:r>
              <a:rPr lang="en-US" sz="2200" dirty="0">
                <a:solidFill>
                  <a:schemeClr val="accent3">
                    <a:lumMod val="25000"/>
                  </a:schemeClr>
                </a:solidFill>
                <a:latin typeface="Abadi" panose="020B0604020104020204" pitchFamily="34" charset="0"/>
              </a:rPr>
              <a:t>Saved model </a:t>
            </a:r>
            <a:r>
              <a:rPr lang="en-US" sz="2200">
                <a:solidFill>
                  <a:schemeClr val="accent3">
                    <a:lumMod val="25000"/>
                  </a:schemeClr>
                </a:solidFill>
                <a:latin typeface="Abadi" panose="020B0604020104020204" pitchFamily="34" charset="0"/>
              </a:rPr>
              <a:t>folder: https://github.com/demarquezs/IBM_DS_Capstone_Project/tree/master/models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60A5B994-33B1-1221-EBF7-7288B9675570}"/>
              </a:ext>
            </a:extLst>
          </p:cNvPr>
          <p:cNvSpPr txBox="1"/>
          <p:nvPr/>
        </p:nvSpPr>
        <p:spPr>
          <a:xfrm>
            <a:off x="770011" y="1197935"/>
            <a:ext cx="10104817" cy="575575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800"/>
              </a:spcBef>
              <a:buNone/>
            </a:pPr>
            <a:r>
              <a:rPr lang="en-US" sz="1800" dirty="0">
                <a:solidFill>
                  <a:schemeClr val="tx1"/>
                </a:solidFill>
                <a:latin typeface="Abadi"/>
              </a:rPr>
              <a:t>Executive Summary</a:t>
            </a:r>
          </a:p>
          <a:p>
            <a:pPr algn="just">
              <a:lnSpc>
                <a:spcPct val="100000"/>
              </a:lnSpc>
              <a:spcBef>
                <a:spcPts val="800"/>
              </a:spcBef>
            </a:pPr>
            <a:r>
              <a:rPr lang="en-US" sz="1800" dirty="0">
                <a:solidFill>
                  <a:schemeClr val="tx1"/>
                </a:solidFill>
                <a:latin typeface="Abadi"/>
              </a:rPr>
              <a:t>Data collection methodology:</a:t>
            </a:r>
          </a:p>
          <a:p>
            <a:pPr lvl="1" algn="just">
              <a:lnSpc>
                <a:spcPct val="100000"/>
              </a:lnSpc>
              <a:spcBef>
                <a:spcPts val="800"/>
              </a:spcBef>
            </a:pPr>
            <a:r>
              <a:rPr lang="en-US" sz="1600" dirty="0">
                <a:solidFill>
                  <a:schemeClr val="tx1"/>
                </a:solidFill>
                <a:latin typeface="Abadi" panose="020B0604020104020204" pitchFamily="34" charset="0"/>
              </a:rPr>
              <a:t>API SpaceX with multiple endpoints.</a:t>
            </a:r>
          </a:p>
          <a:p>
            <a:pPr lvl="1" algn="just">
              <a:lnSpc>
                <a:spcPct val="100000"/>
              </a:lnSpc>
              <a:spcBef>
                <a:spcPts val="800"/>
              </a:spcBef>
            </a:pPr>
            <a:r>
              <a:rPr lang="en-US" sz="1600" dirty="0">
                <a:solidFill>
                  <a:schemeClr val="tx1"/>
                </a:solidFill>
                <a:latin typeface="Abadi" panose="020B0604020104020204" pitchFamily="34" charset="0"/>
              </a:rPr>
              <a:t>Web scraping from Wikipedia.</a:t>
            </a:r>
          </a:p>
          <a:p>
            <a:pPr algn="just">
              <a:lnSpc>
                <a:spcPct val="100000"/>
              </a:lnSpc>
              <a:spcBef>
                <a:spcPts val="800"/>
              </a:spcBef>
            </a:pPr>
            <a:r>
              <a:rPr lang="en-US" sz="1800" dirty="0">
                <a:solidFill>
                  <a:schemeClr val="tx1"/>
                </a:solidFill>
                <a:latin typeface="Abadi"/>
              </a:rPr>
              <a:t>Perform data wrangling:</a:t>
            </a:r>
          </a:p>
          <a:p>
            <a:pPr lvl="1" algn="just">
              <a:lnSpc>
                <a:spcPct val="100000"/>
              </a:lnSpc>
              <a:spcBef>
                <a:spcPts val="800"/>
              </a:spcBef>
            </a:pPr>
            <a:r>
              <a:rPr lang="en-US" sz="1600" dirty="0">
                <a:solidFill>
                  <a:schemeClr val="tx1"/>
                </a:solidFill>
                <a:latin typeface="Abadi"/>
              </a:rPr>
              <a:t>Drop </a:t>
            </a:r>
            <a:r>
              <a:rPr lang="en-US" sz="1600" dirty="0" err="1">
                <a:solidFill>
                  <a:schemeClr val="tx1"/>
                </a:solidFill>
                <a:latin typeface="Abadi"/>
              </a:rPr>
              <a:t>NaN</a:t>
            </a:r>
            <a:r>
              <a:rPr lang="en-US" sz="1600" dirty="0">
                <a:solidFill>
                  <a:schemeClr val="tx1"/>
                </a:solidFill>
                <a:latin typeface="Abadi"/>
              </a:rPr>
              <a:t> Values.</a:t>
            </a:r>
          </a:p>
          <a:p>
            <a:pPr lvl="1" algn="just">
              <a:lnSpc>
                <a:spcPct val="100000"/>
              </a:lnSpc>
              <a:spcBef>
                <a:spcPts val="800"/>
              </a:spcBef>
            </a:pPr>
            <a:r>
              <a:rPr lang="en-US" sz="1600" dirty="0">
                <a:solidFill>
                  <a:schemeClr val="tx1"/>
                </a:solidFill>
                <a:latin typeface="Abadi"/>
              </a:rPr>
              <a:t>Generate one-hot encoding for categorical features.</a:t>
            </a:r>
          </a:p>
          <a:p>
            <a:pPr algn="just">
              <a:lnSpc>
                <a:spcPct val="100000"/>
              </a:lnSpc>
              <a:spcBef>
                <a:spcPts val="800"/>
              </a:spcBef>
            </a:pPr>
            <a:r>
              <a:rPr lang="en-US" sz="1800" dirty="0">
                <a:solidFill>
                  <a:schemeClr val="tx1"/>
                </a:solidFill>
                <a:latin typeface="Abadi"/>
              </a:rPr>
              <a:t>Perform exploratory data analysis (EDA) using visualization and SQL:</a:t>
            </a:r>
          </a:p>
          <a:p>
            <a:pPr lvl="1" algn="just">
              <a:lnSpc>
                <a:spcPct val="100000"/>
              </a:lnSpc>
              <a:spcBef>
                <a:spcPts val="800"/>
              </a:spcBef>
            </a:pPr>
            <a:r>
              <a:rPr lang="en-US" sz="1600" dirty="0">
                <a:solidFill>
                  <a:schemeClr val="tx1"/>
                </a:solidFill>
                <a:latin typeface="Abadi"/>
              </a:rPr>
              <a:t>Analyzing launch facilities and orbits.</a:t>
            </a:r>
          </a:p>
          <a:p>
            <a:pPr lvl="1" algn="just">
              <a:lnSpc>
                <a:spcPct val="100000"/>
              </a:lnSpc>
              <a:spcBef>
                <a:spcPts val="800"/>
              </a:spcBef>
            </a:pPr>
            <a:r>
              <a:rPr lang="en-US" sz="1600" dirty="0">
                <a:solidFill>
                  <a:schemeClr val="tx1"/>
                </a:solidFill>
                <a:latin typeface="Abadi"/>
              </a:rPr>
              <a:t>Visualizing the relationship between variables such as Launch Site, Flight Number, Payload Mass and Orbit. </a:t>
            </a:r>
          </a:p>
          <a:p>
            <a:pPr algn="just">
              <a:lnSpc>
                <a:spcPct val="100000"/>
              </a:lnSpc>
              <a:spcBef>
                <a:spcPts val="800"/>
              </a:spcBef>
            </a:pPr>
            <a:r>
              <a:rPr lang="en-US" sz="1800" dirty="0">
                <a:solidFill>
                  <a:schemeClr val="tx1"/>
                </a:solidFill>
                <a:latin typeface="Abadi"/>
              </a:rPr>
              <a:t>Perform interactive visual analytics using Folium and </a:t>
            </a:r>
            <a:r>
              <a:rPr lang="en-US" sz="1800" dirty="0" err="1">
                <a:solidFill>
                  <a:schemeClr val="tx1"/>
                </a:solidFill>
                <a:latin typeface="Abadi"/>
              </a:rPr>
              <a:t>Plotly</a:t>
            </a:r>
            <a:r>
              <a:rPr lang="en-US" sz="1800" dirty="0">
                <a:solidFill>
                  <a:schemeClr val="tx1"/>
                </a:solidFill>
                <a:latin typeface="Abadi"/>
              </a:rPr>
              <a:t> Dash:</a:t>
            </a:r>
          </a:p>
          <a:p>
            <a:pPr lvl="1" algn="just">
              <a:lnSpc>
                <a:spcPct val="100000"/>
              </a:lnSpc>
              <a:spcBef>
                <a:spcPts val="800"/>
              </a:spcBef>
            </a:pPr>
            <a:r>
              <a:rPr lang="en-US" sz="1600" dirty="0">
                <a:solidFill>
                  <a:schemeClr val="tx1"/>
                </a:solidFill>
                <a:latin typeface="Abadi"/>
              </a:rPr>
              <a:t>Total Success Launches by Site.</a:t>
            </a:r>
          </a:p>
          <a:p>
            <a:pPr lvl="1" algn="just">
              <a:lnSpc>
                <a:spcPct val="100000"/>
              </a:lnSpc>
              <a:spcBef>
                <a:spcPts val="800"/>
              </a:spcBef>
            </a:pPr>
            <a:r>
              <a:rPr lang="en-US" sz="1600" dirty="0">
                <a:solidFill>
                  <a:schemeClr val="tx1"/>
                </a:solidFill>
                <a:latin typeface="Abadi"/>
              </a:rPr>
              <a:t>Correlation between Payload Mass and Success for all Sites.</a:t>
            </a:r>
            <a:endParaRPr lang="en-US" sz="1100" dirty="0">
              <a:solidFill>
                <a:schemeClr val="tx1"/>
              </a:solidFill>
              <a:latin typeface="Abadi"/>
            </a:endParaRPr>
          </a:p>
          <a:p>
            <a:pPr algn="just">
              <a:lnSpc>
                <a:spcPct val="100000"/>
              </a:lnSpc>
              <a:spcBef>
                <a:spcPts val="800"/>
              </a:spcBef>
            </a:pPr>
            <a:r>
              <a:rPr lang="en-US" sz="1800" dirty="0">
                <a:solidFill>
                  <a:schemeClr val="tx1"/>
                </a:solidFill>
                <a:latin typeface="Abadi"/>
              </a:rPr>
              <a:t>Perform predictive analysis using classification models:</a:t>
            </a:r>
          </a:p>
          <a:p>
            <a:pPr lvl="1" algn="just">
              <a:lnSpc>
                <a:spcPct val="100000"/>
              </a:lnSpc>
              <a:spcBef>
                <a:spcPts val="800"/>
              </a:spcBef>
            </a:pPr>
            <a:r>
              <a:rPr lang="en-US" sz="1600" dirty="0">
                <a:solidFill>
                  <a:schemeClr val="tx1"/>
                </a:solidFill>
                <a:latin typeface="Abadi"/>
              </a:rPr>
              <a:t>Build, tune, evaluate classification models.</a:t>
            </a:r>
            <a:endParaRPr lang="en-US" sz="300" dirty="0">
              <a:solidFill>
                <a:schemeClr val="tx1"/>
              </a:solidFill>
              <a:latin typeface="Abadi"/>
            </a:endParaRPr>
          </a:p>
          <a:p>
            <a:pPr>
              <a:lnSpc>
                <a:spcPct val="100000"/>
              </a:lnSpc>
              <a:spcBef>
                <a:spcPts val="1400"/>
              </a:spcBef>
            </a:pPr>
            <a:endParaRPr lang="en-US" sz="300" dirty="0">
              <a:solidFill>
                <a:schemeClr val="tx1"/>
              </a:solidFill>
              <a:latin typeface="Abadi"/>
            </a:endParaRPr>
          </a:p>
          <a:p>
            <a:pPr>
              <a:lnSpc>
                <a:spcPct val="100000"/>
              </a:lnSpc>
              <a:spcBef>
                <a:spcPts val="1400"/>
              </a:spcBef>
            </a:pPr>
            <a:endParaRPr lang="en-US" sz="300" dirty="0">
              <a:solidFill>
                <a:schemeClr val="tx1"/>
              </a:solidFill>
              <a:latin typeface="Abadi"/>
            </a:endParaRPr>
          </a:p>
          <a:p>
            <a:pPr>
              <a:lnSpc>
                <a:spcPct val="100000"/>
              </a:lnSpc>
              <a:spcBef>
                <a:spcPts val="1400"/>
              </a:spcBef>
            </a:pPr>
            <a:endParaRPr lang="en-US" sz="300" dirty="0">
              <a:solidFill>
                <a:schemeClr val="tx1"/>
              </a:solidFill>
              <a:latin typeface="Abad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0" y="1389321"/>
            <a:ext cx="12043144" cy="5564373"/>
          </a:xfrm>
          <a:prstGeom prst="rect">
            <a:avLst/>
          </a:prstGeom>
        </p:spPr>
        <p:txBody>
          <a:bodyPr numCol="2">
            <a:normAutofit/>
          </a:bodyPr>
          <a:lstStyle/>
          <a:p>
            <a:pPr>
              <a:lnSpc>
                <a:spcPct val="100000"/>
              </a:lnSpc>
              <a:spcBef>
                <a:spcPts val="600"/>
              </a:spcBef>
            </a:pPr>
            <a:r>
              <a:rPr lang="en-US" sz="1600" dirty="0">
                <a:solidFill>
                  <a:schemeClr val="accent3">
                    <a:lumMod val="25000"/>
                  </a:schemeClr>
                </a:solidFill>
                <a:latin typeface="Abadi" panose="020B0604020104020204" pitchFamily="34" charset="0"/>
              </a:rPr>
              <a:t>The data was collected by API SpaceX: </a:t>
            </a:r>
            <a:r>
              <a:rPr lang="en-US" sz="1600" dirty="0">
                <a:solidFill>
                  <a:schemeClr val="accent3">
                    <a:lumMod val="25000"/>
                  </a:schemeClr>
                </a:solidFill>
                <a:latin typeface="Abadi" panose="020B0604020104020204" pitchFamily="34" charset="0"/>
                <a:hlinkClick r:id="rId4"/>
              </a:rPr>
              <a:t>https://api.spacexdata.com/v4</a:t>
            </a:r>
            <a:r>
              <a:rPr lang="en-US" sz="1600" dirty="0">
                <a:solidFill>
                  <a:schemeClr val="accent3">
                    <a:lumMod val="25000"/>
                  </a:schemeClr>
                </a:solidFill>
                <a:latin typeface="Abadi" panose="020B0604020104020204" pitchFamily="34" charset="0"/>
              </a:rPr>
              <a:t>,  specifically of:</a:t>
            </a:r>
          </a:p>
          <a:p>
            <a:pPr lvl="1">
              <a:lnSpc>
                <a:spcPct val="100000"/>
              </a:lnSpc>
              <a:spcBef>
                <a:spcPts val="600"/>
              </a:spcBef>
            </a:pPr>
            <a:r>
              <a:rPr lang="en-US" sz="1400" dirty="0" err="1">
                <a:solidFill>
                  <a:schemeClr val="accent3">
                    <a:lumMod val="25000"/>
                  </a:schemeClr>
                </a:solidFill>
                <a:latin typeface="Abadi" panose="020B0604020104020204" pitchFamily="34" charset="0"/>
              </a:rPr>
              <a:t>FlightNumber</a:t>
            </a:r>
            <a:r>
              <a:rPr lang="en-US" sz="1400" dirty="0">
                <a:solidFill>
                  <a:schemeClr val="accent3">
                    <a:lumMod val="25000"/>
                  </a:schemeClr>
                </a:solidFill>
                <a:latin typeface="Abadi" panose="020B0604020104020204" pitchFamily="34" charset="0"/>
              </a:rPr>
              <a:t>     </a:t>
            </a:r>
          </a:p>
          <a:p>
            <a:pPr lvl="1">
              <a:lnSpc>
                <a:spcPct val="100000"/>
              </a:lnSpc>
              <a:spcBef>
                <a:spcPts val="600"/>
              </a:spcBef>
            </a:pPr>
            <a:r>
              <a:rPr lang="en-US" sz="1400" dirty="0">
                <a:solidFill>
                  <a:schemeClr val="accent3">
                    <a:lumMod val="25000"/>
                  </a:schemeClr>
                </a:solidFill>
                <a:latin typeface="Abadi" panose="020B0604020104020204" pitchFamily="34" charset="0"/>
              </a:rPr>
              <a:t>Date </a:t>
            </a:r>
          </a:p>
          <a:p>
            <a:pPr lvl="1">
              <a:lnSpc>
                <a:spcPct val="100000"/>
              </a:lnSpc>
              <a:spcBef>
                <a:spcPts val="600"/>
              </a:spcBef>
            </a:pPr>
            <a:r>
              <a:rPr lang="en-US" sz="1400" dirty="0" err="1">
                <a:solidFill>
                  <a:schemeClr val="accent3">
                    <a:lumMod val="25000"/>
                  </a:schemeClr>
                </a:solidFill>
                <a:latin typeface="Abadi" panose="020B0604020104020204" pitchFamily="34" charset="0"/>
              </a:rPr>
              <a:t>BoosterVersion</a:t>
            </a:r>
            <a:r>
              <a:rPr lang="en-US" sz="1400" dirty="0">
                <a:solidFill>
                  <a:schemeClr val="accent3">
                    <a:lumMod val="25000"/>
                  </a:schemeClr>
                </a:solidFill>
                <a:latin typeface="Abadi" panose="020B0604020104020204" pitchFamily="34" charset="0"/>
              </a:rPr>
              <a:t> </a:t>
            </a:r>
          </a:p>
          <a:p>
            <a:pPr lvl="1">
              <a:lnSpc>
                <a:spcPct val="100000"/>
              </a:lnSpc>
              <a:spcBef>
                <a:spcPts val="600"/>
              </a:spcBef>
            </a:pPr>
            <a:r>
              <a:rPr lang="en-US" sz="1400" dirty="0" err="1">
                <a:solidFill>
                  <a:schemeClr val="accent3">
                    <a:lumMod val="25000"/>
                  </a:schemeClr>
                </a:solidFill>
                <a:latin typeface="Abadi" panose="020B0604020104020204" pitchFamily="34" charset="0"/>
              </a:rPr>
              <a:t>PayloadMass</a:t>
            </a:r>
            <a:endParaRPr lang="en-US" sz="1400" dirty="0">
              <a:solidFill>
                <a:schemeClr val="accent3">
                  <a:lumMod val="25000"/>
                </a:schemeClr>
              </a:solidFill>
              <a:latin typeface="Abadi" panose="020B0604020104020204" pitchFamily="34" charset="0"/>
            </a:endParaRPr>
          </a:p>
          <a:p>
            <a:pPr lvl="1">
              <a:lnSpc>
                <a:spcPct val="100000"/>
              </a:lnSpc>
              <a:spcBef>
                <a:spcPts val="600"/>
              </a:spcBef>
            </a:pPr>
            <a:r>
              <a:rPr lang="en-US" sz="1400" dirty="0">
                <a:solidFill>
                  <a:schemeClr val="accent3">
                    <a:lumMod val="25000"/>
                  </a:schemeClr>
                </a:solidFill>
                <a:latin typeface="Abadi" panose="020B0604020104020204" pitchFamily="34" charset="0"/>
              </a:rPr>
              <a:t>Orbit</a:t>
            </a:r>
          </a:p>
          <a:p>
            <a:pPr lvl="1">
              <a:lnSpc>
                <a:spcPct val="100000"/>
              </a:lnSpc>
              <a:spcBef>
                <a:spcPts val="600"/>
              </a:spcBef>
            </a:pPr>
            <a:r>
              <a:rPr lang="en-US" sz="1400" dirty="0" err="1">
                <a:solidFill>
                  <a:schemeClr val="accent3">
                    <a:lumMod val="25000"/>
                  </a:schemeClr>
                </a:solidFill>
                <a:latin typeface="Abadi" panose="020B0604020104020204" pitchFamily="34" charset="0"/>
              </a:rPr>
              <a:t>LaunchSite</a:t>
            </a:r>
            <a:endParaRPr lang="en-US" sz="1400" dirty="0">
              <a:solidFill>
                <a:schemeClr val="accent3">
                  <a:lumMod val="25000"/>
                </a:schemeClr>
              </a:solidFill>
              <a:latin typeface="Abadi" panose="020B0604020104020204" pitchFamily="34" charset="0"/>
            </a:endParaRPr>
          </a:p>
          <a:p>
            <a:pPr lvl="1">
              <a:lnSpc>
                <a:spcPct val="100000"/>
              </a:lnSpc>
              <a:spcBef>
                <a:spcPts val="600"/>
              </a:spcBef>
            </a:pPr>
            <a:r>
              <a:rPr lang="en-US" sz="1400" dirty="0">
                <a:solidFill>
                  <a:schemeClr val="accent3">
                    <a:lumMod val="25000"/>
                  </a:schemeClr>
                </a:solidFill>
                <a:latin typeface="Abadi" panose="020B0604020104020204" pitchFamily="34" charset="0"/>
              </a:rPr>
              <a:t>Outcome</a:t>
            </a:r>
          </a:p>
          <a:p>
            <a:pPr lvl="1">
              <a:lnSpc>
                <a:spcPct val="100000"/>
              </a:lnSpc>
              <a:spcBef>
                <a:spcPts val="600"/>
              </a:spcBef>
            </a:pPr>
            <a:r>
              <a:rPr lang="en-US" sz="1400" dirty="0">
                <a:solidFill>
                  <a:schemeClr val="accent3">
                    <a:lumMod val="25000"/>
                  </a:schemeClr>
                </a:solidFill>
                <a:latin typeface="Abadi" panose="020B0604020104020204" pitchFamily="34" charset="0"/>
              </a:rPr>
              <a:t>Flights</a:t>
            </a:r>
          </a:p>
          <a:p>
            <a:pPr lvl="1">
              <a:lnSpc>
                <a:spcPct val="100000"/>
              </a:lnSpc>
              <a:spcBef>
                <a:spcPts val="600"/>
              </a:spcBef>
            </a:pPr>
            <a:r>
              <a:rPr lang="en-US" sz="1400" dirty="0" err="1">
                <a:solidFill>
                  <a:schemeClr val="accent3">
                    <a:lumMod val="25000"/>
                  </a:schemeClr>
                </a:solidFill>
                <a:latin typeface="Abadi" panose="020B0604020104020204" pitchFamily="34" charset="0"/>
              </a:rPr>
              <a:t>GridFins</a:t>
            </a:r>
            <a:endParaRPr lang="en-US" sz="1400" dirty="0">
              <a:solidFill>
                <a:schemeClr val="accent3">
                  <a:lumMod val="25000"/>
                </a:schemeClr>
              </a:solidFill>
              <a:latin typeface="Abadi" panose="020B0604020104020204" pitchFamily="34" charset="0"/>
            </a:endParaRPr>
          </a:p>
          <a:p>
            <a:pPr lvl="1">
              <a:lnSpc>
                <a:spcPct val="100000"/>
              </a:lnSpc>
              <a:spcBef>
                <a:spcPts val="600"/>
              </a:spcBef>
            </a:pPr>
            <a:r>
              <a:rPr lang="en-US" sz="1400" dirty="0">
                <a:solidFill>
                  <a:schemeClr val="accent3">
                    <a:lumMod val="25000"/>
                  </a:schemeClr>
                </a:solidFill>
                <a:latin typeface="Abadi" panose="020B0604020104020204" pitchFamily="34" charset="0"/>
              </a:rPr>
              <a:t>Reused</a:t>
            </a:r>
          </a:p>
          <a:p>
            <a:pPr lvl="1">
              <a:lnSpc>
                <a:spcPct val="100000"/>
              </a:lnSpc>
              <a:spcBef>
                <a:spcPts val="600"/>
              </a:spcBef>
            </a:pPr>
            <a:r>
              <a:rPr lang="en-US" sz="1400" dirty="0">
                <a:solidFill>
                  <a:schemeClr val="accent3">
                    <a:lumMod val="25000"/>
                  </a:schemeClr>
                </a:solidFill>
                <a:latin typeface="Abadi" panose="020B0604020104020204" pitchFamily="34" charset="0"/>
              </a:rPr>
              <a:t>Legs</a:t>
            </a:r>
          </a:p>
          <a:p>
            <a:pPr lvl="1">
              <a:lnSpc>
                <a:spcPct val="100000"/>
              </a:lnSpc>
              <a:spcBef>
                <a:spcPts val="600"/>
              </a:spcBef>
            </a:pPr>
            <a:r>
              <a:rPr lang="en-US" sz="1400" dirty="0" err="1">
                <a:solidFill>
                  <a:schemeClr val="accent3">
                    <a:lumMod val="25000"/>
                  </a:schemeClr>
                </a:solidFill>
                <a:latin typeface="Abadi" panose="020B0604020104020204" pitchFamily="34" charset="0"/>
              </a:rPr>
              <a:t>LandingPad</a:t>
            </a:r>
            <a:endParaRPr lang="en-US" sz="1400" dirty="0">
              <a:solidFill>
                <a:schemeClr val="accent3">
                  <a:lumMod val="25000"/>
                </a:schemeClr>
              </a:solidFill>
              <a:latin typeface="Abadi" panose="020B0604020104020204" pitchFamily="34" charset="0"/>
            </a:endParaRPr>
          </a:p>
          <a:p>
            <a:pPr lvl="1">
              <a:lnSpc>
                <a:spcPct val="100000"/>
              </a:lnSpc>
              <a:spcBef>
                <a:spcPts val="600"/>
              </a:spcBef>
            </a:pPr>
            <a:r>
              <a:rPr lang="en-US" sz="1400" dirty="0">
                <a:solidFill>
                  <a:schemeClr val="accent3">
                    <a:lumMod val="25000"/>
                  </a:schemeClr>
                </a:solidFill>
                <a:latin typeface="Abadi" panose="020B0604020104020204" pitchFamily="34" charset="0"/>
              </a:rPr>
              <a:t>Block</a:t>
            </a:r>
          </a:p>
          <a:p>
            <a:pPr lvl="1">
              <a:lnSpc>
                <a:spcPct val="100000"/>
              </a:lnSpc>
              <a:spcBef>
                <a:spcPts val="600"/>
              </a:spcBef>
            </a:pPr>
            <a:r>
              <a:rPr lang="en-US" sz="1400" dirty="0" err="1">
                <a:solidFill>
                  <a:schemeClr val="accent3">
                    <a:lumMod val="25000"/>
                  </a:schemeClr>
                </a:solidFill>
                <a:latin typeface="Abadi" panose="020B0604020104020204" pitchFamily="34" charset="0"/>
              </a:rPr>
              <a:t>ReusedCount</a:t>
            </a:r>
            <a:endParaRPr lang="en-US" sz="1400" dirty="0">
              <a:solidFill>
                <a:schemeClr val="accent3">
                  <a:lumMod val="25000"/>
                </a:schemeClr>
              </a:solidFill>
              <a:latin typeface="Abadi" panose="020B0604020104020204" pitchFamily="34" charset="0"/>
            </a:endParaRPr>
          </a:p>
          <a:p>
            <a:pPr lvl="1">
              <a:lnSpc>
                <a:spcPct val="100000"/>
              </a:lnSpc>
              <a:spcBef>
                <a:spcPts val="600"/>
              </a:spcBef>
            </a:pPr>
            <a:r>
              <a:rPr lang="en-US" sz="1400" dirty="0">
                <a:solidFill>
                  <a:schemeClr val="accent3">
                    <a:lumMod val="25000"/>
                  </a:schemeClr>
                </a:solidFill>
                <a:latin typeface="Abadi" panose="020B0604020104020204" pitchFamily="34" charset="0"/>
              </a:rPr>
              <a:t>Serial </a:t>
            </a:r>
          </a:p>
          <a:p>
            <a:pPr lvl="1">
              <a:lnSpc>
                <a:spcPct val="100000"/>
              </a:lnSpc>
              <a:spcBef>
                <a:spcPts val="600"/>
              </a:spcBef>
            </a:pPr>
            <a:r>
              <a:rPr lang="en-US" sz="1400" dirty="0">
                <a:solidFill>
                  <a:schemeClr val="accent3">
                    <a:lumMod val="25000"/>
                  </a:schemeClr>
                </a:solidFill>
                <a:latin typeface="Abadi" panose="020B0604020104020204" pitchFamily="34" charset="0"/>
              </a:rPr>
              <a:t>Longitude </a:t>
            </a:r>
          </a:p>
          <a:p>
            <a:pPr lvl="1">
              <a:lnSpc>
                <a:spcPct val="100000"/>
              </a:lnSpc>
              <a:spcBef>
                <a:spcPts val="600"/>
              </a:spcBef>
            </a:pPr>
            <a:r>
              <a:rPr lang="en-US" sz="1400" dirty="0">
                <a:solidFill>
                  <a:schemeClr val="accent3">
                    <a:lumMod val="25000"/>
                  </a:schemeClr>
                </a:solidFill>
                <a:latin typeface="Abadi" panose="020B0604020104020204" pitchFamily="34" charset="0"/>
              </a:rPr>
              <a:t>Latitude</a:t>
            </a:r>
          </a:p>
          <a:p>
            <a:pPr>
              <a:lnSpc>
                <a:spcPct val="100000"/>
              </a:lnSpc>
              <a:spcBef>
                <a:spcPts val="600"/>
              </a:spcBef>
            </a:pPr>
            <a:r>
              <a:rPr lang="en-US" sz="1600" dirty="0">
                <a:solidFill>
                  <a:schemeClr val="accent3">
                    <a:lumMod val="25000"/>
                  </a:schemeClr>
                </a:solidFill>
                <a:latin typeface="Abadi" panose="020B0604020104020204" pitchFamily="34" charset="0"/>
              </a:rPr>
              <a:t>Web scraping from Wikipedia URL (as of 9th June 2021): </a:t>
            </a:r>
            <a:r>
              <a:rPr lang="en-US" sz="1600" dirty="0">
                <a:solidFill>
                  <a:schemeClr val="accent3">
                    <a:lumMod val="25000"/>
                  </a:schemeClr>
                </a:solidFill>
                <a:latin typeface="Abadi" panose="020B0604020104020204" pitchFamily="34" charset="0"/>
                <a:hlinkClick r:id="rId5"/>
              </a:rPr>
              <a:t>https://en.wikipedia.org/w/index.php?title=List_of_Falcon_9_and_Falcon_Heavy_launches&amp;oldid=1027686922</a:t>
            </a:r>
            <a:r>
              <a:rPr lang="en-US" sz="1600" dirty="0">
                <a:solidFill>
                  <a:schemeClr val="accent3">
                    <a:lumMod val="25000"/>
                  </a:schemeClr>
                </a:solidFill>
                <a:latin typeface="Abadi" panose="020B0604020104020204" pitchFamily="34" charset="0"/>
              </a:rPr>
              <a:t> obtaining:</a:t>
            </a:r>
          </a:p>
          <a:p>
            <a:pPr lvl="1">
              <a:lnSpc>
                <a:spcPct val="100000"/>
              </a:lnSpc>
              <a:spcBef>
                <a:spcPts val="600"/>
              </a:spcBef>
            </a:pPr>
            <a:r>
              <a:rPr lang="en-US" sz="1400" dirty="0">
                <a:solidFill>
                  <a:schemeClr val="accent3">
                    <a:lumMod val="25000"/>
                  </a:schemeClr>
                </a:solidFill>
                <a:latin typeface="Abadi" panose="020B0604020104020204" pitchFamily="34" charset="0"/>
              </a:rPr>
              <a:t>Flight No</a:t>
            </a:r>
          </a:p>
          <a:p>
            <a:pPr lvl="1">
              <a:lnSpc>
                <a:spcPct val="100000"/>
              </a:lnSpc>
              <a:spcBef>
                <a:spcPts val="600"/>
              </a:spcBef>
            </a:pPr>
            <a:r>
              <a:rPr lang="en-US" sz="1400" b="0" i="0" dirty="0">
                <a:solidFill>
                  <a:srgbClr val="36221D"/>
                </a:solidFill>
                <a:effectLst/>
                <a:latin typeface="Abadi" panose="020B0604020104020204" pitchFamily="34" charset="0"/>
              </a:rPr>
              <a:t>Launch site</a:t>
            </a:r>
          </a:p>
          <a:p>
            <a:pPr lvl="1">
              <a:lnSpc>
                <a:spcPct val="100000"/>
              </a:lnSpc>
              <a:spcBef>
                <a:spcPts val="600"/>
              </a:spcBef>
            </a:pPr>
            <a:r>
              <a:rPr lang="en-US" sz="1400" b="0" i="0" dirty="0">
                <a:solidFill>
                  <a:srgbClr val="36221D"/>
                </a:solidFill>
                <a:effectLst/>
                <a:latin typeface="Abadi" panose="020B0604020104020204" pitchFamily="34" charset="0"/>
              </a:rPr>
              <a:t>Payload mass</a:t>
            </a:r>
          </a:p>
          <a:p>
            <a:pPr lvl="1">
              <a:lnSpc>
                <a:spcPct val="100000"/>
              </a:lnSpc>
              <a:spcBef>
                <a:spcPts val="600"/>
              </a:spcBef>
            </a:pPr>
            <a:r>
              <a:rPr lang="en-US" sz="1400" b="0" i="0" dirty="0">
                <a:solidFill>
                  <a:srgbClr val="36221D"/>
                </a:solidFill>
                <a:effectLst/>
                <a:latin typeface="Abadi" panose="020B0604020104020204" pitchFamily="34" charset="0"/>
              </a:rPr>
              <a:t>Orbit</a:t>
            </a:r>
          </a:p>
          <a:p>
            <a:pPr lvl="1">
              <a:lnSpc>
                <a:spcPct val="100000"/>
              </a:lnSpc>
              <a:spcBef>
                <a:spcPts val="600"/>
              </a:spcBef>
            </a:pPr>
            <a:r>
              <a:rPr lang="en-US" sz="1400" b="0" i="0" dirty="0">
                <a:solidFill>
                  <a:srgbClr val="36221D"/>
                </a:solidFill>
                <a:effectLst/>
                <a:latin typeface="Abadi" panose="020B0604020104020204" pitchFamily="34" charset="0"/>
              </a:rPr>
              <a:t>Customer</a:t>
            </a:r>
          </a:p>
          <a:p>
            <a:pPr lvl="1">
              <a:lnSpc>
                <a:spcPct val="100000"/>
              </a:lnSpc>
              <a:spcBef>
                <a:spcPts val="600"/>
              </a:spcBef>
            </a:pPr>
            <a:r>
              <a:rPr lang="en-US" sz="1400" b="0" i="0" dirty="0" err="1">
                <a:solidFill>
                  <a:srgbClr val="36221D"/>
                </a:solidFill>
                <a:effectLst/>
                <a:latin typeface="Abadi" panose="020B0604020104020204" pitchFamily="34" charset="0"/>
              </a:rPr>
              <a:t>Boosterlanding</a:t>
            </a:r>
            <a:endParaRPr lang="en-US" sz="1400" b="0" i="0" dirty="0">
              <a:solidFill>
                <a:srgbClr val="36221D"/>
              </a:solidFill>
              <a:effectLst/>
              <a:latin typeface="Abadi" panose="020B0604020104020204" pitchFamily="34" charset="0"/>
            </a:endParaRPr>
          </a:p>
          <a:p>
            <a:pPr lvl="1">
              <a:lnSpc>
                <a:spcPct val="100000"/>
              </a:lnSpc>
              <a:spcBef>
                <a:spcPts val="600"/>
              </a:spcBef>
            </a:pPr>
            <a:r>
              <a:rPr lang="en-US" sz="1400" b="0" i="0" dirty="0">
                <a:solidFill>
                  <a:srgbClr val="36221D"/>
                </a:solidFill>
                <a:effectLst/>
                <a:latin typeface="Abadi" panose="020B0604020104020204" pitchFamily="34" charset="0"/>
              </a:rPr>
              <a:t>Payload</a:t>
            </a:r>
          </a:p>
          <a:p>
            <a:pPr lvl="1">
              <a:lnSpc>
                <a:spcPct val="100000"/>
              </a:lnSpc>
              <a:spcBef>
                <a:spcPts val="600"/>
              </a:spcBef>
            </a:pPr>
            <a:r>
              <a:rPr lang="en-US" sz="1400" b="0" i="0" dirty="0">
                <a:solidFill>
                  <a:srgbClr val="36221D"/>
                </a:solidFill>
                <a:effectLst/>
                <a:latin typeface="Abadi" panose="020B0604020104020204" pitchFamily="34" charset="0"/>
              </a:rPr>
              <a:t>Launch outcome</a:t>
            </a:r>
          </a:p>
          <a:p>
            <a:pPr lvl="1">
              <a:lnSpc>
                <a:spcPct val="100000"/>
              </a:lnSpc>
              <a:spcBef>
                <a:spcPts val="600"/>
              </a:spcBef>
            </a:pPr>
            <a:r>
              <a:rPr lang="en-US" sz="1400" b="0" i="0" dirty="0">
                <a:solidFill>
                  <a:srgbClr val="36221D"/>
                </a:solidFill>
                <a:effectLst/>
                <a:latin typeface="Abadi" panose="020B0604020104020204" pitchFamily="34" charset="0"/>
              </a:rPr>
              <a:t>Version Booster</a:t>
            </a:r>
          </a:p>
          <a:p>
            <a:pPr lvl="1">
              <a:lnSpc>
                <a:spcPct val="100000"/>
              </a:lnSpc>
              <a:spcBef>
                <a:spcPts val="600"/>
              </a:spcBef>
            </a:pPr>
            <a:r>
              <a:rPr lang="en-US" sz="1400" b="0" i="0" dirty="0">
                <a:solidFill>
                  <a:srgbClr val="36221D"/>
                </a:solidFill>
                <a:effectLst/>
                <a:latin typeface="Abadi" panose="020B0604020104020204" pitchFamily="34" charset="0"/>
              </a:rPr>
              <a:t>Date</a:t>
            </a:r>
          </a:p>
          <a:p>
            <a:pPr lvl="1">
              <a:lnSpc>
                <a:spcPct val="100000"/>
              </a:lnSpc>
              <a:spcBef>
                <a:spcPts val="600"/>
              </a:spcBef>
            </a:pPr>
            <a:r>
              <a:rPr lang="en-US" sz="1400" b="0" i="0" dirty="0">
                <a:solidFill>
                  <a:srgbClr val="36221D"/>
                </a:solidFill>
                <a:effectLst/>
                <a:latin typeface="Abadi" panose="020B0604020104020204" pitchFamily="34" charset="0"/>
              </a:rPr>
              <a:t>Time</a:t>
            </a:r>
            <a:endParaRPr lang="en-US" sz="1400" dirty="0">
              <a:solidFill>
                <a:schemeClr val="accent3">
                  <a:lumMod val="25000"/>
                </a:schemeClr>
              </a:solidFill>
              <a:latin typeface="Abadi" panose="020B0604020104020204" pitchFamily="34" charset="0"/>
            </a:endParaRPr>
          </a:p>
          <a:p>
            <a:pPr marL="0" indent="0">
              <a:lnSpc>
                <a:spcPct val="100000"/>
              </a:lnSpc>
              <a:spcBef>
                <a:spcPts val="800"/>
              </a:spcBef>
              <a:buNone/>
            </a:pPr>
            <a:endParaRPr lang="en-US" sz="2200" dirty="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0" y="1531090"/>
            <a:ext cx="8279220" cy="534463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 the data from SpaceX API to obtain a response.</a:t>
            </a:r>
          </a:p>
          <a:p>
            <a:pPr>
              <a:lnSpc>
                <a:spcPct val="100000"/>
              </a:lnSpc>
              <a:spcBef>
                <a:spcPts val="1400"/>
              </a:spcBef>
            </a:pPr>
            <a:r>
              <a:rPr lang="en-US" sz="2200" dirty="0">
                <a:solidFill>
                  <a:schemeClr val="accent3">
                    <a:lumMod val="25000"/>
                  </a:schemeClr>
                </a:solidFill>
                <a:latin typeface="Abadi" panose="020B0604020104020204" pitchFamily="34" charset="0"/>
              </a:rPr>
              <a:t>Become the response object into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file.</a:t>
            </a:r>
          </a:p>
          <a:p>
            <a:pPr>
              <a:lnSpc>
                <a:spcPct val="100000"/>
              </a:lnSpc>
              <a:spcBef>
                <a:spcPts val="1400"/>
              </a:spcBef>
            </a:pPr>
            <a:r>
              <a:rPr lang="en-US" sz="2200" dirty="0">
                <a:solidFill>
                  <a:schemeClr val="accent3">
                    <a:lumMod val="25000"/>
                  </a:schemeClr>
                </a:solidFill>
                <a:latin typeface="Abadi" panose="020B0604020104020204" pitchFamily="34" charset="0"/>
              </a:rPr>
              <a:t>Transform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file in a dataset and clean the columns that doesn’t add value.</a:t>
            </a:r>
          </a:p>
          <a:p>
            <a:pPr algn="just"/>
            <a:r>
              <a:rPr lang="en-US" sz="2200" dirty="0">
                <a:solidFill>
                  <a:schemeClr val="accent3">
                    <a:lumMod val="25000"/>
                  </a:schemeClr>
                </a:solidFill>
                <a:latin typeface="Abadi" panose="020B0604020104020204" pitchFamily="34" charset="0"/>
              </a:rPr>
              <a:t>Use functions to extract from some features specific data inside them.</a:t>
            </a:r>
          </a:p>
          <a:p>
            <a:pPr marL="0" indent="0" algn="just">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Notebook URL:https://github.com/demarquezs/IBM_DS_Capstone_Project/blob/master/notebooks/Data%20Collection%20and%20Data%20Wrangling.ipynb</a:t>
            </a:r>
          </a:p>
          <a:p>
            <a:pPr algn="just"/>
            <a:endParaRPr lang="en-US" sz="2200" dirty="0">
              <a:latin typeface="Abadi" panose="020B0604020104020204" pitchFamily="34" charset="0"/>
            </a:endParaRPr>
          </a:p>
          <a:p>
            <a:pPr algn="just"/>
            <a:endParaRPr lang="en-US" sz="2200" dirty="0">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E984AF5F-FDF2-394D-D67F-AB10A4893B4A}"/>
              </a:ext>
            </a:extLst>
          </p:cNvPr>
          <p:cNvSpPr/>
          <p:nvPr/>
        </p:nvSpPr>
        <p:spPr>
          <a:xfrm>
            <a:off x="9626008" y="1413812"/>
            <a:ext cx="1772092" cy="839106"/>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a:solidFill>
                  <a:schemeClr val="tx1"/>
                </a:solidFill>
              </a:rPr>
              <a:t>Request </a:t>
            </a:r>
            <a:r>
              <a:rPr lang="es-CO" sz="1200" dirty="0" err="1">
                <a:solidFill>
                  <a:schemeClr val="tx1"/>
                </a:solidFill>
              </a:rPr>
              <a:t>to</a:t>
            </a:r>
            <a:r>
              <a:rPr lang="es-CO" sz="1200" dirty="0">
                <a:solidFill>
                  <a:schemeClr val="tx1"/>
                </a:solidFill>
              </a:rPr>
              <a:t> SpaceX API</a:t>
            </a:r>
            <a:endParaRPr lang="en-US" sz="1200" dirty="0"/>
          </a:p>
        </p:txBody>
      </p:sp>
      <p:sp>
        <p:nvSpPr>
          <p:cNvPr id="7" name="Rectangle: Rounded Corners 6">
            <a:extLst>
              <a:ext uri="{FF2B5EF4-FFF2-40B4-BE49-F238E27FC236}">
                <a16:creationId xmlns:a16="http://schemas.microsoft.com/office/drawing/2014/main" id="{9FAC2EF0-19B4-EC1B-C52D-E201F8B77C1F}"/>
              </a:ext>
            </a:extLst>
          </p:cNvPr>
          <p:cNvSpPr/>
          <p:nvPr/>
        </p:nvSpPr>
        <p:spPr>
          <a:xfrm>
            <a:off x="9626008" y="2691822"/>
            <a:ext cx="1772092" cy="839106"/>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err="1">
                <a:solidFill>
                  <a:schemeClr val="tx1"/>
                </a:solidFill>
              </a:rPr>
              <a:t>Transform</a:t>
            </a:r>
            <a:r>
              <a:rPr lang="es-CO" sz="1200" dirty="0">
                <a:solidFill>
                  <a:schemeClr val="tx1"/>
                </a:solidFill>
              </a:rPr>
              <a:t> </a:t>
            </a:r>
            <a:r>
              <a:rPr lang="es-CO" sz="1200" dirty="0" err="1">
                <a:solidFill>
                  <a:schemeClr val="tx1"/>
                </a:solidFill>
              </a:rPr>
              <a:t>the</a:t>
            </a:r>
            <a:r>
              <a:rPr lang="es-CO" sz="1200" dirty="0">
                <a:solidFill>
                  <a:schemeClr val="tx1"/>
                </a:solidFill>
              </a:rPr>
              <a:t> response </a:t>
            </a:r>
            <a:r>
              <a:rPr lang="es-CO" sz="1200" dirty="0" err="1">
                <a:solidFill>
                  <a:schemeClr val="tx1"/>
                </a:solidFill>
              </a:rPr>
              <a:t>into</a:t>
            </a:r>
            <a:r>
              <a:rPr lang="es-CO" sz="1200" dirty="0">
                <a:solidFill>
                  <a:schemeClr val="tx1"/>
                </a:solidFill>
              </a:rPr>
              <a:t> a </a:t>
            </a:r>
            <a:r>
              <a:rPr lang="es-CO" sz="1200" dirty="0" err="1">
                <a:solidFill>
                  <a:schemeClr val="tx1"/>
                </a:solidFill>
              </a:rPr>
              <a:t>json</a:t>
            </a:r>
            <a:r>
              <a:rPr lang="es-CO" sz="1200" dirty="0">
                <a:solidFill>
                  <a:schemeClr val="tx1"/>
                </a:solidFill>
              </a:rPr>
              <a:t> file</a:t>
            </a:r>
            <a:endParaRPr lang="en-US" sz="1200" dirty="0"/>
          </a:p>
        </p:txBody>
      </p:sp>
      <p:sp>
        <p:nvSpPr>
          <p:cNvPr id="8" name="Rectangle: Rounded Corners 7">
            <a:extLst>
              <a:ext uri="{FF2B5EF4-FFF2-40B4-BE49-F238E27FC236}">
                <a16:creationId xmlns:a16="http://schemas.microsoft.com/office/drawing/2014/main" id="{487FA764-0454-940B-1C1A-183D5A18006C}"/>
              </a:ext>
            </a:extLst>
          </p:cNvPr>
          <p:cNvSpPr/>
          <p:nvPr/>
        </p:nvSpPr>
        <p:spPr>
          <a:xfrm>
            <a:off x="9626008" y="3969832"/>
            <a:ext cx="1772092" cy="839106"/>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err="1">
                <a:solidFill>
                  <a:schemeClr val="tx1"/>
                </a:solidFill>
              </a:rPr>
              <a:t>Transform</a:t>
            </a:r>
            <a:r>
              <a:rPr lang="es-CO" sz="1200" dirty="0">
                <a:solidFill>
                  <a:schemeClr val="tx1"/>
                </a:solidFill>
              </a:rPr>
              <a:t> </a:t>
            </a:r>
            <a:r>
              <a:rPr lang="es-CO" sz="1200" dirty="0" err="1">
                <a:solidFill>
                  <a:schemeClr val="tx1"/>
                </a:solidFill>
              </a:rPr>
              <a:t>json</a:t>
            </a:r>
            <a:r>
              <a:rPr lang="es-CO" sz="1200" dirty="0">
                <a:solidFill>
                  <a:schemeClr val="tx1"/>
                </a:solidFill>
              </a:rPr>
              <a:t> file </a:t>
            </a:r>
            <a:r>
              <a:rPr lang="es-CO" sz="1200" dirty="0" err="1">
                <a:solidFill>
                  <a:schemeClr val="tx1"/>
                </a:solidFill>
              </a:rPr>
              <a:t>into</a:t>
            </a:r>
            <a:r>
              <a:rPr lang="es-CO" sz="1200" dirty="0">
                <a:solidFill>
                  <a:schemeClr val="tx1"/>
                </a:solidFill>
              </a:rPr>
              <a:t> a </a:t>
            </a:r>
            <a:r>
              <a:rPr lang="es-CO" sz="1200" dirty="0" err="1">
                <a:solidFill>
                  <a:schemeClr val="tx1"/>
                </a:solidFill>
              </a:rPr>
              <a:t>dataset</a:t>
            </a:r>
            <a:r>
              <a:rPr lang="es-CO" sz="1200" dirty="0">
                <a:solidFill>
                  <a:schemeClr val="tx1"/>
                </a:solidFill>
              </a:rPr>
              <a:t>  and </a:t>
            </a:r>
            <a:r>
              <a:rPr lang="es-CO" sz="1200" dirty="0" err="1">
                <a:solidFill>
                  <a:schemeClr val="tx1"/>
                </a:solidFill>
              </a:rPr>
              <a:t>clean</a:t>
            </a:r>
            <a:r>
              <a:rPr lang="es-CO" sz="1200" dirty="0">
                <a:solidFill>
                  <a:schemeClr val="tx1"/>
                </a:solidFill>
              </a:rPr>
              <a:t> </a:t>
            </a:r>
            <a:r>
              <a:rPr lang="es-CO" sz="1200" dirty="0" err="1">
                <a:solidFill>
                  <a:schemeClr val="tx1"/>
                </a:solidFill>
              </a:rPr>
              <a:t>the</a:t>
            </a:r>
            <a:r>
              <a:rPr lang="es-CO" sz="1200" dirty="0">
                <a:solidFill>
                  <a:schemeClr val="tx1"/>
                </a:solidFill>
              </a:rPr>
              <a:t> </a:t>
            </a:r>
            <a:r>
              <a:rPr lang="es-CO" sz="1200" dirty="0" err="1">
                <a:solidFill>
                  <a:schemeClr val="tx1"/>
                </a:solidFill>
              </a:rPr>
              <a:t>columns</a:t>
            </a:r>
            <a:endParaRPr lang="en-US" sz="1200" dirty="0"/>
          </a:p>
        </p:txBody>
      </p:sp>
      <p:sp>
        <p:nvSpPr>
          <p:cNvPr id="5" name="Rectangle: Rounded Corners 4">
            <a:extLst>
              <a:ext uri="{FF2B5EF4-FFF2-40B4-BE49-F238E27FC236}">
                <a16:creationId xmlns:a16="http://schemas.microsoft.com/office/drawing/2014/main" id="{38B3624D-9F5A-9135-320E-50D8A0B90190}"/>
              </a:ext>
            </a:extLst>
          </p:cNvPr>
          <p:cNvSpPr/>
          <p:nvPr/>
        </p:nvSpPr>
        <p:spPr>
          <a:xfrm>
            <a:off x="9626008" y="5247841"/>
            <a:ext cx="1772092" cy="839106"/>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err="1">
                <a:solidFill>
                  <a:schemeClr val="tx1"/>
                </a:solidFill>
              </a:rPr>
              <a:t>From</a:t>
            </a:r>
            <a:r>
              <a:rPr lang="es-CO" sz="1200" dirty="0">
                <a:solidFill>
                  <a:schemeClr val="tx1"/>
                </a:solidFill>
              </a:rPr>
              <a:t> </a:t>
            </a:r>
            <a:r>
              <a:rPr lang="es-CO" sz="1200" dirty="0" err="1">
                <a:solidFill>
                  <a:schemeClr val="tx1"/>
                </a:solidFill>
              </a:rPr>
              <a:t>the</a:t>
            </a:r>
            <a:r>
              <a:rPr lang="es-CO" sz="1200" dirty="0">
                <a:solidFill>
                  <a:schemeClr val="tx1"/>
                </a:solidFill>
              </a:rPr>
              <a:t> </a:t>
            </a:r>
            <a:r>
              <a:rPr lang="es-CO" sz="1200" dirty="0" err="1">
                <a:solidFill>
                  <a:schemeClr val="tx1"/>
                </a:solidFill>
              </a:rPr>
              <a:t>previous</a:t>
            </a:r>
            <a:r>
              <a:rPr lang="es-CO" sz="1200" dirty="0">
                <a:solidFill>
                  <a:schemeClr val="tx1"/>
                </a:solidFill>
              </a:rPr>
              <a:t> </a:t>
            </a:r>
            <a:r>
              <a:rPr lang="es-CO" sz="1200" dirty="0" err="1">
                <a:solidFill>
                  <a:schemeClr val="tx1"/>
                </a:solidFill>
              </a:rPr>
              <a:t>extraction</a:t>
            </a:r>
            <a:r>
              <a:rPr lang="es-CO" sz="1200" dirty="0">
                <a:solidFill>
                  <a:schemeClr val="tx1"/>
                </a:solidFill>
              </a:rPr>
              <a:t>, </a:t>
            </a:r>
            <a:r>
              <a:rPr lang="es-CO" sz="1200" dirty="0" err="1">
                <a:solidFill>
                  <a:schemeClr val="tx1"/>
                </a:solidFill>
              </a:rPr>
              <a:t>get</a:t>
            </a:r>
            <a:r>
              <a:rPr lang="es-CO" sz="1200" dirty="0">
                <a:solidFill>
                  <a:schemeClr val="tx1"/>
                </a:solidFill>
              </a:rPr>
              <a:t> </a:t>
            </a:r>
            <a:r>
              <a:rPr lang="es-CO" sz="1200" dirty="0" err="1">
                <a:solidFill>
                  <a:schemeClr val="tx1"/>
                </a:solidFill>
              </a:rPr>
              <a:t>specific</a:t>
            </a:r>
            <a:r>
              <a:rPr lang="es-CO" sz="1200" dirty="0">
                <a:solidFill>
                  <a:schemeClr val="tx1"/>
                </a:solidFill>
              </a:rPr>
              <a:t> data </a:t>
            </a:r>
            <a:r>
              <a:rPr lang="es-CO" sz="1200" dirty="0" err="1">
                <a:solidFill>
                  <a:schemeClr val="tx1"/>
                </a:solidFill>
              </a:rPr>
              <a:t>inside</a:t>
            </a:r>
            <a:r>
              <a:rPr lang="es-CO" sz="1200" dirty="0">
                <a:solidFill>
                  <a:schemeClr val="tx1"/>
                </a:solidFill>
              </a:rPr>
              <a:t> </a:t>
            </a:r>
            <a:r>
              <a:rPr lang="es-CO" sz="1200" dirty="0" err="1">
                <a:solidFill>
                  <a:schemeClr val="tx1"/>
                </a:solidFill>
              </a:rPr>
              <a:t>the</a:t>
            </a:r>
            <a:r>
              <a:rPr lang="es-CO" sz="1200" dirty="0">
                <a:solidFill>
                  <a:schemeClr val="tx1"/>
                </a:solidFill>
              </a:rPr>
              <a:t> </a:t>
            </a:r>
            <a:r>
              <a:rPr lang="es-CO" sz="1200" dirty="0" err="1">
                <a:solidFill>
                  <a:schemeClr val="tx1"/>
                </a:solidFill>
              </a:rPr>
              <a:t>columns</a:t>
            </a:r>
            <a:r>
              <a:rPr lang="es-CO" sz="1200" dirty="0">
                <a:solidFill>
                  <a:schemeClr val="tx1"/>
                </a:solidFill>
              </a:rPr>
              <a:t> </a:t>
            </a:r>
            <a:endParaRPr lang="en-US" sz="1200" dirty="0"/>
          </a:p>
        </p:txBody>
      </p:sp>
      <p:cxnSp>
        <p:nvCxnSpPr>
          <p:cNvPr id="12" name="Straight Arrow Connector 11">
            <a:extLst>
              <a:ext uri="{FF2B5EF4-FFF2-40B4-BE49-F238E27FC236}">
                <a16:creationId xmlns:a16="http://schemas.microsoft.com/office/drawing/2014/main" id="{6B7D890F-B0D9-606F-D591-6CA5D4E9D299}"/>
              </a:ext>
            </a:extLst>
          </p:cNvPr>
          <p:cNvCxnSpPr>
            <a:stCxn id="2" idx="2"/>
            <a:endCxn id="7" idx="0"/>
          </p:cNvCxnSpPr>
          <p:nvPr/>
        </p:nvCxnSpPr>
        <p:spPr>
          <a:xfrm>
            <a:off x="10512054" y="2252918"/>
            <a:ext cx="0" cy="4389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485F7BD-FDA1-0CFC-A442-95961D7F8E73}"/>
              </a:ext>
            </a:extLst>
          </p:cNvPr>
          <p:cNvCxnSpPr>
            <a:cxnSpLocks/>
            <a:stCxn id="7" idx="2"/>
            <a:endCxn id="8" idx="0"/>
          </p:cNvCxnSpPr>
          <p:nvPr/>
        </p:nvCxnSpPr>
        <p:spPr>
          <a:xfrm>
            <a:off x="10512054" y="3530928"/>
            <a:ext cx="0" cy="4389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4884A6-F631-3561-2953-216F2C30CA26}"/>
              </a:ext>
            </a:extLst>
          </p:cNvPr>
          <p:cNvCxnSpPr>
            <a:cxnSpLocks/>
            <a:stCxn id="8" idx="2"/>
            <a:endCxn id="5" idx="0"/>
          </p:cNvCxnSpPr>
          <p:nvPr/>
        </p:nvCxnSpPr>
        <p:spPr>
          <a:xfrm>
            <a:off x="10512054" y="4808938"/>
            <a:ext cx="0" cy="43890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0" y="1565463"/>
            <a:ext cx="9668539" cy="4991284"/>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to Wikipedia URL</a:t>
            </a:r>
            <a:r>
              <a:rPr lang="en-US" sz="2200" dirty="0">
                <a:solidFill>
                  <a:srgbClr val="4D9900"/>
                </a:solidFill>
                <a:latin typeface="Abadi" panose="020B0604020104020204" pitchFamily="34" charset="0"/>
              </a:rPr>
              <a:t> </a:t>
            </a:r>
            <a:r>
              <a:rPr lang="en-US" sz="2200" dirty="0">
                <a:solidFill>
                  <a:schemeClr val="accent3">
                    <a:lumMod val="25000"/>
                  </a:schemeClr>
                </a:solidFill>
                <a:latin typeface="Abadi" panose="020B0604020104020204" pitchFamily="34" charset="0"/>
              </a:rPr>
              <a:t>to obtain response code 200.</a:t>
            </a:r>
          </a:p>
          <a:p>
            <a:pPr algn="just">
              <a:lnSpc>
                <a:spcPct val="100000"/>
              </a:lnSpc>
              <a:spcBef>
                <a:spcPts val="1400"/>
              </a:spcBef>
            </a:pPr>
            <a:r>
              <a:rPr lang="en-US" sz="2200" dirty="0">
                <a:solidFill>
                  <a:schemeClr val="accent3">
                    <a:lumMod val="25000"/>
                  </a:schemeClr>
                </a:solidFill>
                <a:latin typeface="Abadi" panose="020B0604020104020204" pitchFamily="34" charset="0"/>
              </a:rPr>
              <a:t>Create a beautiful soup object from HTML response,</a:t>
            </a:r>
            <a:r>
              <a:rPr lang="en-US" sz="2200" dirty="0">
                <a:solidFill>
                  <a:schemeClr val="tx1"/>
                </a:solidFill>
                <a:latin typeface="Abadi" panose="020B0604020104020204" pitchFamily="34" charset="0"/>
              </a:rPr>
              <a:t> collect relevant column names from header and iterate through the “</a:t>
            </a:r>
            <a:r>
              <a:rPr lang="en-US" sz="2200" dirty="0" err="1">
                <a:solidFill>
                  <a:schemeClr val="tx1"/>
                </a:solidFill>
                <a:latin typeface="Abadi" panose="020B0604020104020204" pitchFamily="34" charset="0"/>
              </a:rPr>
              <a:t>th</a:t>
            </a:r>
            <a:r>
              <a:rPr lang="en-US" sz="2200" dirty="0">
                <a:latin typeface="Abadi" panose="020B0604020104020204" pitchFamily="34" charset="0"/>
              </a:rPr>
              <a:t>” </a:t>
            </a:r>
            <a:r>
              <a:rPr lang="en-US" sz="2200" dirty="0">
                <a:solidFill>
                  <a:schemeClr val="tx1"/>
                </a:solidFill>
                <a:latin typeface="Abadi" panose="020B0604020104020204" pitchFamily="34" charset="0"/>
              </a:rPr>
              <a:t>elements to extract the columns.</a:t>
            </a:r>
          </a:p>
          <a:p>
            <a:pPr algn="just">
              <a:lnSpc>
                <a:spcPct val="100000"/>
              </a:lnSpc>
              <a:spcBef>
                <a:spcPts val="1400"/>
              </a:spcBef>
            </a:pPr>
            <a:r>
              <a:rPr lang="en-US" sz="2200" dirty="0">
                <a:latin typeface="Abadi" panose="020B0604020104020204" pitchFamily="34" charset="0"/>
              </a:rPr>
              <a:t>Create an empty dictionary with the columns obtained, delete one who don’t add value.</a:t>
            </a:r>
          </a:p>
          <a:p>
            <a:pPr algn="just">
              <a:lnSpc>
                <a:spcPct val="100000"/>
              </a:lnSpc>
              <a:spcBef>
                <a:spcPts val="1400"/>
              </a:spcBef>
            </a:pPr>
            <a:r>
              <a:rPr lang="en-US" sz="2200" dirty="0">
                <a:solidFill>
                  <a:schemeClr val="accent3">
                    <a:lumMod val="25000"/>
                  </a:schemeClr>
                </a:solidFill>
                <a:latin typeface="Abadi" panose="020B0604020104020204" pitchFamily="34" charset="0"/>
              </a:rPr>
              <a:t>Create empty lists and fill them with functions who scrapping the information, then add to dictionary. Then, Become a dictionary into a dataframe.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Notebook URL: https://github.com/demarquezs/IBM_DS_Capstone_Project/blob/master/notebooks/Data%20Collection%20with%20Webscrapping.ipynb</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4ADA98C9-75BE-59DA-8FA7-995348D18D83}"/>
              </a:ext>
            </a:extLst>
          </p:cNvPr>
          <p:cNvSpPr/>
          <p:nvPr/>
        </p:nvSpPr>
        <p:spPr>
          <a:xfrm>
            <a:off x="9913931" y="1785200"/>
            <a:ext cx="1661377" cy="887212"/>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a:solidFill>
                  <a:schemeClr val="tx1"/>
                </a:solidFill>
              </a:rPr>
              <a:t>Request </a:t>
            </a:r>
            <a:r>
              <a:rPr lang="es-CO" sz="1200" dirty="0" err="1">
                <a:solidFill>
                  <a:schemeClr val="tx1"/>
                </a:solidFill>
              </a:rPr>
              <a:t>to</a:t>
            </a:r>
            <a:r>
              <a:rPr lang="es-CO" sz="1200" dirty="0">
                <a:solidFill>
                  <a:schemeClr val="tx1"/>
                </a:solidFill>
              </a:rPr>
              <a:t> Wikipedia URL </a:t>
            </a:r>
            <a:endParaRPr lang="en-US" sz="1200" dirty="0"/>
          </a:p>
        </p:txBody>
      </p:sp>
      <p:cxnSp>
        <p:nvCxnSpPr>
          <p:cNvPr id="7" name="Straight Arrow Connector 6">
            <a:extLst>
              <a:ext uri="{FF2B5EF4-FFF2-40B4-BE49-F238E27FC236}">
                <a16:creationId xmlns:a16="http://schemas.microsoft.com/office/drawing/2014/main" id="{B09E1EFD-D565-9826-5A25-00FB1CB36771}"/>
              </a:ext>
            </a:extLst>
          </p:cNvPr>
          <p:cNvCxnSpPr>
            <a:cxnSpLocks/>
            <a:stCxn id="5" idx="2"/>
            <a:endCxn id="9" idx="0"/>
          </p:cNvCxnSpPr>
          <p:nvPr/>
        </p:nvCxnSpPr>
        <p:spPr>
          <a:xfrm>
            <a:off x="10744620" y="2672412"/>
            <a:ext cx="0" cy="27385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199070C-9052-17B1-0473-B9391F7A1BE2}"/>
              </a:ext>
            </a:extLst>
          </p:cNvPr>
          <p:cNvSpPr/>
          <p:nvPr/>
        </p:nvSpPr>
        <p:spPr>
          <a:xfrm>
            <a:off x="9913931" y="2946268"/>
            <a:ext cx="1661377" cy="887212"/>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err="1">
                <a:solidFill>
                  <a:schemeClr val="tx1"/>
                </a:solidFill>
              </a:rPr>
              <a:t>Beatiful</a:t>
            </a:r>
            <a:r>
              <a:rPr lang="es-CO" sz="1200" dirty="0">
                <a:solidFill>
                  <a:schemeClr val="tx1"/>
                </a:solidFill>
              </a:rPr>
              <a:t> </a:t>
            </a:r>
            <a:r>
              <a:rPr lang="es-CO" sz="1200" dirty="0" err="1">
                <a:solidFill>
                  <a:schemeClr val="tx1"/>
                </a:solidFill>
              </a:rPr>
              <a:t>soup</a:t>
            </a:r>
            <a:r>
              <a:rPr lang="es-CO" sz="1200" dirty="0">
                <a:solidFill>
                  <a:schemeClr val="tx1"/>
                </a:solidFill>
              </a:rPr>
              <a:t> </a:t>
            </a:r>
            <a:r>
              <a:rPr lang="es-CO" sz="1200" dirty="0" err="1">
                <a:solidFill>
                  <a:schemeClr val="tx1"/>
                </a:solidFill>
              </a:rPr>
              <a:t>object</a:t>
            </a:r>
            <a:r>
              <a:rPr lang="es-CO" sz="1200" dirty="0">
                <a:solidFill>
                  <a:schemeClr val="tx1"/>
                </a:solidFill>
              </a:rPr>
              <a:t>, </a:t>
            </a:r>
            <a:r>
              <a:rPr lang="es-CO" sz="1200" dirty="0" err="1">
                <a:solidFill>
                  <a:schemeClr val="tx1"/>
                </a:solidFill>
              </a:rPr>
              <a:t>collect</a:t>
            </a:r>
            <a:r>
              <a:rPr lang="es-CO" sz="1200" dirty="0">
                <a:solidFill>
                  <a:schemeClr val="tx1"/>
                </a:solidFill>
              </a:rPr>
              <a:t> </a:t>
            </a:r>
            <a:r>
              <a:rPr lang="es-CO" sz="1200" dirty="0" err="1">
                <a:solidFill>
                  <a:schemeClr val="tx1"/>
                </a:solidFill>
              </a:rPr>
              <a:t>header</a:t>
            </a:r>
            <a:r>
              <a:rPr lang="es-CO" sz="1200" dirty="0">
                <a:solidFill>
                  <a:schemeClr val="tx1"/>
                </a:solidFill>
              </a:rPr>
              <a:t> </a:t>
            </a:r>
            <a:r>
              <a:rPr lang="es-CO" sz="1200" dirty="0" err="1">
                <a:solidFill>
                  <a:schemeClr val="tx1"/>
                </a:solidFill>
              </a:rPr>
              <a:t>names</a:t>
            </a:r>
            <a:r>
              <a:rPr lang="es-CO" sz="1200" dirty="0">
                <a:solidFill>
                  <a:schemeClr val="tx1"/>
                </a:solidFill>
              </a:rPr>
              <a:t> and </a:t>
            </a:r>
            <a:r>
              <a:rPr lang="es-CO" sz="1200" dirty="0" err="1">
                <a:solidFill>
                  <a:schemeClr val="tx1"/>
                </a:solidFill>
              </a:rPr>
              <a:t>iterate</a:t>
            </a:r>
            <a:endParaRPr lang="en-US" sz="1200" dirty="0"/>
          </a:p>
        </p:txBody>
      </p:sp>
      <p:sp>
        <p:nvSpPr>
          <p:cNvPr id="2" name="Rectangle: Rounded Corners 1">
            <a:extLst>
              <a:ext uri="{FF2B5EF4-FFF2-40B4-BE49-F238E27FC236}">
                <a16:creationId xmlns:a16="http://schemas.microsoft.com/office/drawing/2014/main" id="{478455AC-0442-F709-A1EE-B15114770BE8}"/>
              </a:ext>
            </a:extLst>
          </p:cNvPr>
          <p:cNvSpPr/>
          <p:nvPr/>
        </p:nvSpPr>
        <p:spPr>
          <a:xfrm>
            <a:off x="9913931" y="4107336"/>
            <a:ext cx="1661377" cy="887212"/>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err="1">
                <a:solidFill>
                  <a:schemeClr val="tx1"/>
                </a:solidFill>
              </a:rPr>
              <a:t>Create</a:t>
            </a:r>
            <a:r>
              <a:rPr lang="es-CO" sz="1200" dirty="0">
                <a:solidFill>
                  <a:schemeClr val="tx1"/>
                </a:solidFill>
              </a:rPr>
              <a:t> </a:t>
            </a:r>
            <a:r>
              <a:rPr lang="es-CO" sz="1200" dirty="0" err="1">
                <a:solidFill>
                  <a:schemeClr val="tx1"/>
                </a:solidFill>
              </a:rPr>
              <a:t>an</a:t>
            </a:r>
            <a:r>
              <a:rPr lang="es-CO" sz="1200" dirty="0">
                <a:solidFill>
                  <a:schemeClr val="tx1"/>
                </a:solidFill>
              </a:rPr>
              <a:t> </a:t>
            </a:r>
            <a:r>
              <a:rPr lang="es-CO" sz="1200" dirty="0" err="1">
                <a:solidFill>
                  <a:schemeClr val="tx1"/>
                </a:solidFill>
              </a:rPr>
              <a:t>empty</a:t>
            </a:r>
            <a:r>
              <a:rPr lang="es-CO" sz="1200" dirty="0">
                <a:solidFill>
                  <a:schemeClr val="tx1"/>
                </a:solidFill>
              </a:rPr>
              <a:t> </a:t>
            </a:r>
            <a:r>
              <a:rPr lang="es-CO" sz="1200" dirty="0" err="1">
                <a:solidFill>
                  <a:schemeClr val="tx1"/>
                </a:solidFill>
              </a:rPr>
              <a:t>dictionary</a:t>
            </a:r>
            <a:r>
              <a:rPr lang="es-CO" sz="1200" dirty="0">
                <a:solidFill>
                  <a:schemeClr val="tx1"/>
                </a:solidFill>
              </a:rPr>
              <a:t> and </a:t>
            </a:r>
            <a:r>
              <a:rPr lang="es-CO" sz="1200" dirty="0" err="1">
                <a:solidFill>
                  <a:schemeClr val="tx1"/>
                </a:solidFill>
              </a:rPr>
              <a:t>fill</a:t>
            </a:r>
            <a:r>
              <a:rPr lang="es-CO" sz="1200" dirty="0">
                <a:solidFill>
                  <a:schemeClr val="tx1"/>
                </a:solidFill>
              </a:rPr>
              <a:t> </a:t>
            </a:r>
            <a:r>
              <a:rPr lang="es-CO" sz="1200" dirty="0" err="1">
                <a:solidFill>
                  <a:schemeClr val="tx1"/>
                </a:solidFill>
              </a:rPr>
              <a:t>it</a:t>
            </a:r>
            <a:r>
              <a:rPr lang="es-CO" sz="1200" dirty="0">
                <a:solidFill>
                  <a:schemeClr val="tx1"/>
                </a:solidFill>
              </a:rPr>
              <a:t> </a:t>
            </a:r>
            <a:r>
              <a:rPr lang="es-CO" sz="1200" dirty="0" err="1">
                <a:solidFill>
                  <a:schemeClr val="tx1"/>
                </a:solidFill>
              </a:rPr>
              <a:t>with</a:t>
            </a:r>
            <a:r>
              <a:rPr lang="es-CO" sz="1200" dirty="0">
                <a:solidFill>
                  <a:schemeClr val="tx1"/>
                </a:solidFill>
              </a:rPr>
              <a:t> </a:t>
            </a:r>
            <a:r>
              <a:rPr lang="es-CO" sz="1200" dirty="0" err="1">
                <a:solidFill>
                  <a:schemeClr val="tx1"/>
                </a:solidFill>
              </a:rPr>
              <a:t>scrapping</a:t>
            </a:r>
            <a:r>
              <a:rPr lang="es-CO" sz="1200" dirty="0">
                <a:solidFill>
                  <a:schemeClr val="tx1"/>
                </a:solidFill>
              </a:rPr>
              <a:t> </a:t>
            </a:r>
            <a:r>
              <a:rPr lang="es-CO" sz="1200" dirty="0" err="1">
                <a:solidFill>
                  <a:schemeClr val="tx1"/>
                </a:solidFill>
              </a:rPr>
              <a:t>funcions</a:t>
            </a:r>
            <a:endParaRPr lang="en-US" sz="1200" dirty="0">
              <a:solidFill>
                <a:schemeClr val="tx1"/>
              </a:solidFill>
            </a:endParaRPr>
          </a:p>
        </p:txBody>
      </p:sp>
      <p:cxnSp>
        <p:nvCxnSpPr>
          <p:cNvPr id="8" name="Straight Arrow Connector 7">
            <a:extLst>
              <a:ext uri="{FF2B5EF4-FFF2-40B4-BE49-F238E27FC236}">
                <a16:creationId xmlns:a16="http://schemas.microsoft.com/office/drawing/2014/main" id="{7414EE80-1E4C-C6FF-4797-289CF790B1B8}"/>
              </a:ext>
            </a:extLst>
          </p:cNvPr>
          <p:cNvCxnSpPr>
            <a:cxnSpLocks/>
            <a:stCxn id="9" idx="2"/>
            <a:endCxn id="2" idx="0"/>
          </p:cNvCxnSpPr>
          <p:nvPr/>
        </p:nvCxnSpPr>
        <p:spPr>
          <a:xfrm>
            <a:off x="10744620" y="3833480"/>
            <a:ext cx="0" cy="27385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EEBE3D57-381D-AF21-0491-F5805F5B4BFF}"/>
              </a:ext>
            </a:extLst>
          </p:cNvPr>
          <p:cNvSpPr/>
          <p:nvPr/>
        </p:nvSpPr>
        <p:spPr>
          <a:xfrm>
            <a:off x="9913931" y="5268405"/>
            <a:ext cx="1661377" cy="887212"/>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s-CO" sz="1200" dirty="0" err="1">
                <a:solidFill>
                  <a:schemeClr val="tx1"/>
                </a:solidFill>
              </a:rPr>
              <a:t>Becoma</a:t>
            </a:r>
            <a:r>
              <a:rPr lang="es-CO" sz="1200" dirty="0">
                <a:solidFill>
                  <a:schemeClr val="tx1"/>
                </a:solidFill>
              </a:rPr>
              <a:t> a </a:t>
            </a:r>
            <a:r>
              <a:rPr lang="es-CO" sz="1200" dirty="0" err="1">
                <a:solidFill>
                  <a:schemeClr val="tx1"/>
                </a:solidFill>
              </a:rPr>
              <a:t>dictionary</a:t>
            </a:r>
            <a:r>
              <a:rPr lang="es-CO" sz="1200" dirty="0">
                <a:solidFill>
                  <a:schemeClr val="tx1"/>
                </a:solidFill>
              </a:rPr>
              <a:t> </a:t>
            </a:r>
            <a:r>
              <a:rPr lang="es-CO" sz="1200" dirty="0" err="1">
                <a:solidFill>
                  <a:schemeClr val="tx1"/>
                </a:solidFill>
              </a:rPr>
              <a:t>into</a:t>
            </a:r>
            <a:r>
              <a:rPr lang="es-CO" sz="1200" dirty="0">
                <a:solidFill>
                  <a:schemeClr val="tx1"/>
                </a:solidFill>
              </a:rPr>
              <a:t> a dataframe</a:t>
            </a:r>
            <a:endParaRPr lang="en-US" sz="1200" dirty="0">
              <a:solidFill>
                <a:schemeClr val="tx1"/>
              </a:solidFill>
            </a:endParaRPr>
          </a:p>
        </p:txBody>
      </p:sp>
      <p:cxnSp>
        <p:nvCxnSpPr>
          <p:cNvPr id="22" name="Straight Arrow Connector 21">
            <a:extLst>
              <a:ext uri="{FF2B5EF4-FFF2-40B4-BE49-F238E27FC236}">
                <a16:creationId xmlns:a16="http://schemas.microsoft.com/office/drawing/2014/main" id="{0BF4A618-9C6E-8727-AD01-68AC5AC1BDF0}"/>
              </a:ext>
            </a:extLst>
          </p:cNvPr>
          <p:cNvCxnSpPr>
            <a:cxnSpLocks/>
            <a:stCxn id="2" idx="2"/>
            <a:endCxn id="21" idx="0"/>
          </p:cNvCxnSpPr>
          <p:nvPr/>
        </p:nvCxnSpPr>
        <p:spPr>
          <a:xfrm>
            <a:off x="10744620" y="4994548"/>
            <a:ext cx="0" cy="27385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Custom Desig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7924</TotalTime>
  <Words>2690</Words>
  <Application>Microsoft Office PowerPoint</Application>
  <PresentationFormat>Widescreen</PresentationFormat>
  <Paragraphs>318</Paragraphs>
  <Slides>47</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Abadi</vt:lpstr>
      <vt:lpstr>Arial</vt:lpstr>
      <vt:lpstr>Calibri</vt:lpstr>
      <vt:lpstr>Calibri Light</vt:lpstr>
      <vt:lpstr>Consolas</vt:lpstr>
      <vt:lpstr>IBM Plex Mono SemiBold</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David Marquez</cp:lastModifiedBy>
  <cp:revision>284</cp:revision>
  <dcterms:created xsi:type="dcterms:W3CDTF">2021-04-29T18:58:00Z</dcterms:created>
  <dcterms:modified xsi:type="dcterms:W3CDTF">2025-12-26T14:28:18Z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